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av" ContentType="audio/x-wav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4"/>
  </p:notesMasterIdLst>
  <p:handoutMasterIdLst>
    <p:handoutMasterId r:id="rId55"/>
  </p:handoutMasterIdLst>
  <p:sldIdLst>
    <p:sldId id="883" r:id="rId2"/>
    <p:sldId id="1191" r:id="rId3"/>
    <p:sldId id="1143" r:id="rId4"/>
    <p:sldId id="1144" r:id="rId5"/>
    <p:sldId id="966" r:id="rId6"/>
    <p:sldId id="1179" r:id="rId7"/>
    <p:sldId id="967" r:id="rId8"/>
    <p:sldId id="1176" r:id="rId9"/>
    <p:sldId id="1180" r:id="rId10"/>
    <p:sldId id="1181" r:id="rId11"/>
    <p:sldId id="1182" r:id="rId12"/>
    <p:sldId id="1184" r:id="rId13"/>
    <p:sldId id="1187" r:id="rId14"/>
    <p:sldId id="1178" r:id="rId15"/>
    <p:sldId id="1189" r:id="rId16"/>
    <p:sldId id="1233" r:id="rId17"/>
    <p:sldId id="1146" r:id="rId18"/>
    <p:sldId id="1147" r:id="rId19"/>
    <p:sldId id="1148" r:id="rId20"/>
    <p:sldId id="1149" r:id="rId21"/>
    <p:sldId id="1150" r:id="rId22"/>
    <p:sldId id="1192" r:id="rId23"/>
    <p:sldId id="1234" r:id="rId24"/>
    <p:sldId id="1200" r:id="rId25"/>
    <p:sldId id="1201" r:id="rId26"/>
    <p:sldId id="1202" r:id="rId27"/>
    <p:sldId id="1203" r:id="rId28"/>
    <p:sldId id="1193" r:id="rId29"/>
    <p:sldId id="1204" r:id="rId30"/>
    <p:sldId id="1205" r:id="rId31"/>
    <p:sldId id="1207" r:id="rId32"/>
    <p:sldId id="1213" r:id="rId33"/>
    <p:sldId id="1209" r:id="rId34"/>
    <p:sldId id="1214" r:id="rId35"/>
    <p:sldId id="1215" r:id="rId36"/>
    <p:sldId id="1211" r:id="rId37"/>
    <p:sldId id="1212" r:id="rId38"/>
    <p:sldId id="1216" r:id="rId39"/>
    <p:sldId id="1217" r:id="rId40"/>
    <p:sldId id="1174" r:id="rId41"/>
    <p:sldId id="1218" r:id="rId42"/>
    <p:sldId id="1230" r:id="rId43"/>
    <p:sldId id="1221" r:id="rId44"/>
    <p:sldId id="1219" r:id="rId45"/>
    <p:sldId id="1220" r:id="rId46"/>
    <p:sldId id="1222" r:id="rId47"/>
    <p:sldId id="1224" r:id="rId48"/>
    <p:sldId id="1225" r:id="rId49"/>
    <p:sldId id="1226" r:id="rId50"/>
    <p:sldId id="1227" r:id="rId51"/>
    <p:sldId id="1228" r:id="rId52"/>
    <p:sldId id="1231" r:id="rId53"/>
  </p:sldIdLst>
  <p:sldSz cx="9144000" cy="6858000" type="screen4x3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楷体_GB2312" pitchFamily="49" charset="-122"/>
        <a:ea typeface="楷体_GB2312" pitchFamily="49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楷体_GB2312" pitchFamily="49" charset="-122"/>
        <a:ea typeface="楷体_GB2312" pitchFamily="49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楷体_GB2312" pitchFamily="49" charset="-122"/>
        <a:ea typeface="楷体_GB2312" pitchFamily="49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楷体_GB2312" pitchFamily="49" charset="-122"/>
        <a:ea typeface="楷体_GB2312" pitchFamily="49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楷体_GB2312" pitchFamily="49" charset="-122"/>
        <a:ea typeface="楷体_GB2312" pitchFamily="49" charset="-122"/>
        <a:cs typeface="+mn-cs"/>
      </a:defRPr>
    </a:lvl5pPr>
    <a:lvl6pPr marL="2286000" algn="l" defTabSz="914400" rtl="0" eaLnBrk="1" latinLnBrk="0" hangingPunct="1">
      <a:defRPr sz="2000" kern="1200">
        <a:solidFill>
          <a:schemeClr val="tx1"/>
        </a:solidFill>
        <a:latin typeface="楷体_GB2312" pitchFamily="49" charset="-122"/>
        <a:ea typeface="楷体_GB2312" pitchFamily="49" charset="-122"/>
        <a:cs typeface="+mn-cs"/>
      </a:defRPr>
    </a:lvl6pPr>
    <a:lvl7pPr marL="2743200" algn="l" defTabSz="914400" rtl="0" eaLnBrk="1" latinLnBrk="0" hangingPunct="1">
      <a:defRPr sz="2000" kern="1200">
        <a:solidFill>
          <a:schemeClr val="tx1"/>
        </a:solidFill>
        <a:latin typeface="楷体_GB2312" pitchFamily="49" charset="-122"/>
        <a:ea typeface="楷体_GB2312" pitchFamily="49" charset="-122"/>
        <a:cs typeface="+mn-cs"/>
      </a:defRPr>
    </a:lvl7pPr>
    <a:lvl8pPr marL="3200400" algn="l" defTabSz="914400" rtl="0" eaLnBrk="1" latinLnBrk="0" hangingPunct="1">
      <a:defRPr sz="2000" kern="1200">
        <a:solidFill>
          <a:schemeClr val="tx1"/>
        </a:solidFill>
        <a:latin typeface="楷体_GB2312" pitchFamily="49" charset="-122"/>
        <a:ea typeface="楷体_GB2312" pitchFamily="49" charset="-122"/>
        <a:cs typeface="+mn-cs"/>
      </a:defRPr>
    </a:lvl8pPr>
    <a:lvl9pPr marL="3657600" algn="l" defTabSz="914400" rtl="0" eaLnBrk="1" latinLnBrk="0" hangingPunct="1">
      <a:defRPr sz="2000" kern="1200">
        <a:solidFill>
          <a:schemeClr val="tx1"/>
        </a:solidFill>
        <a:latin typeface="楷体_GB2312" pitchFamily="49" charset="-122"/>
        <a:ea typeface="楷体_GB2312" pitchFamily="49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E1F0FF"/>
    <a:srgbClr val="FF0000"/>
    <a:srgbClr val="A50021"/>
    <a:srgbClr val="FF00FF"/>
    <a:srgbClr val="D9F5FF"/>
    <a:srgbClr val="333399"/>
    <a:srgbClr val="EBF5FF"/>
    <a:srgbClr val="AC8C0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98" autoAdjust="0"/>
    <p:restoredTop sz="96104" autoAdjust="0"/>
  </p:normalViewPr>
  <p:slideViewPr>
    <p:cSldViewPr>
      <p:cViewPr varScale="1">
        <p:scale>
          <a:sx n="63" d="100"/>
          <a:sy n="63" d="100"/>
        </p:scale>
        <p:origin x="832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4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>
        <p:scale>
          <a:sx n="120" d="100"/>
          <a:sy n="120" d="100"/>
        </p:scale>
        <p:origin x="-1428" y="78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51.wmf"/><Relationship Id="rId2" Type="http://schemas.openxmlformats.org/officeDocument/2006/relationships/image" Target="../media/image50.wmf"/><Relationship Id="rId1" Type="http://schemas.openxmlformats.org/officeDocument/2006/relationships/image" Target="../media/image49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21.wmf"/><Relationship Id="rId1" Type="http://schemas.openxmlformats.org/officeDocument/2006/relationships/image" Target="../media/image20.png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.w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48.wmf"/><Relationship Id="rId1" Type="http://schemas.openxmlformats.org/officeDocument/2006/relationships/image" Target="../media/image47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CCC88339-0593-49C3-B1A4-D4188F4DE05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lnSpc>
                <a:spcPct val="120000"/>
              </a:lnSpc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685F287-BC06-453F-B70E-D418D1A54BA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lnSpc>
                <a:spcPct val="120000"/>
              </a:lnSpc>
              <a:defRPr sz="1200"/>
            </a:lvl1pPr>
          </a:lstStyle>
          <a:p>
            <a:pPr>
              <a:defRPr/>
            </a:pPr>
            <a:fld id="{C532C6CE-AFAE-4165-8DBA-A88BA3AA4BD8}" type="datetimeFigureOut">
              <a:rPr lang="zh-CN" altLang="en-US"/>
              <a:pPr>
                <a:defRPr/>
              </a:pPr>
              <a:t>2024/10/12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8EDD368-0409-45E5-B4F0-D75AAF56440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lnSpc>
                <a:spcPct val="120000"/>
              </a:lnSpc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4515BA3-6B02-413E-9E51-E56E5D87CC3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lnSpc>
                <a:spcPct val="120000"/>
              </a:lnSpc>
              <a:defRPr sz="1200"/>
            </a:lvl1pPr>
          </a:lstStyle>
          <a:p>
            <a:pPr>
              <a:defRPr/>
            </a:pPr>
            <a:fld id="{035DAB0F-D34D-47FD-8856-AA71F7D41165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>
            <a:extLst>
              <a:ext uri="{FF2B5EF4-FFF2-40B4-BE49-F238E27FC236}">
                <a16:creationId xmlns:a16="http://schemas.microsoft.com/office/drawing/2014/main" id="{94395BFE-0777-4958-8756-A6EEB2EF1E88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lnSpc>
                <a:spcPct val="100000"/>
              </a:lnSpc>
              <a:defRPr kumimoji="1" sz="1200">
                <a:latin typeface="Times New Roman" pitchFamily="18" charset="0"/>
                <a:ea typeface="宋体" pitchFamily="2" charset="-122"/>
              </a:defRPr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67587" name="Rectangle 3">
            <a:extLst>
              <a:ext uri="{FF2B5EF4-FFF2-40B4-BE49-F238E27FC236}">
                <a16:creationId xmlns:a16="http://schemas.microsoft.com/office/drawing/2014/main" id="{B883F4C6-CFB6-4088-82BC-6D01516C50B1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lnSpc>
                <a:spcPct val="100000"/>
              </a:lnSpc>
              <a:defRPr kumimoji="1" sz="1200">
                <a:latin typeface="Times New Roman" pitchFamily="18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14340" name="Rectangle 4">
            <a:extLst>
              <a:ext uri="{FF2B5EF4-FFF2-40B4-BE49-F238E27FC236}">
                <a16:creationId xmlns:a16="http://schemas.microsoft.com/office/drawing/2014/main" id="{128C7F50-68C2-43F5-99B0-629165AB4564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7589" name="Rectangle 5">
            <a:extLst>
              <a:ext uri="{FF2B5EF4-FFF2-40B4-BE49-F238E27FC236}">
                <a16:creationId xmlns:a16="http://schemas.microsoft.com/office/drawing/2014/main" id="{30218C60-F8BF-4585-AF37-3EEC3DE10CF1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 noProof="0"/>
              <a:t>マスタ テキストの書式設定</a:t>
            </a:r>
          </a:p>
          <a:p>
            <a:pPr lvl="1"/>
            <a:r>
              <a:rPr lang="ja-JP" altLang="en-US" noProof="0"/>
              <a:t>第 2 レベル</a:t>
            </a:r>
          </a:p>
          <a:p>
            <a:pPr lvl="2"/>
            <a:r>
              <a:rPr lang="ja-JP" altLang="en-US" noProof="0"/>
              <a:t>第 3 レベル</a:t>
            </a:r>
          </a:p>
          <a:p>
            <a:pPr lvl="3"/>
            <a:r>
              <a:rPr lang="ja-JP" altLang="en-US" noProof="0"/>
              <a:t>第 4 レベル</a:t>
            </a:r>
          </a:p>
          <a:p>
            <a:pPr lvl="4"/>
            <a:r>
              <a:rPr lang="ja-JP" altLang="en-US" noProof="0"/>
              <a:t>第 5 レベル</a:t>
            </a:r>
          </a:p>
        </p:txBody>
      </p:sp>
      <p:sp>
        <p:nvSpPr>
          <p:cNvPr id="67590" name="Rectangle 6">
            <a:extLst>
              <a:ext uri="{FF2B5EF4-FFF2-40B4-BE49-F238E27FC236}">
                <a16:creationId xmlns:a16="http://schemas.microsoft.com/office/drawing/2014/main" id="{21CAA432-7DA1-44B8-8D51-2AD76B85C3B7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lnSpc>
                <a:spcPct val="100000"/>
              </a:lnSpc>
              <a:defRPr kumimoji="1" sz="1200">
                <a:latin typeface="Times New Roman" pitchFamily="18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67591" name="Rectangle 7">
            <a:extLst>
              <a:ext uri="{FF2B5EF4-FFF2-40B4-BE49-F238E27FC236}">
                <a16:creationId xmlns:a16="http://schemas.microsoft.com/office/drawing/2014/main" id="{A1F2A078-7A68-476A-96DB-89CD0E58FE0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kumimoji="1" sz="1200">
                <a:latin typeface="Times New Roman" panose="02020603050405020304" pitchFamily="18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31DBE8BB-D7A2-4D01-B1BC-3CA781C738C2}" type="slidenum">
              <a:rPr lang="ja-JP" altLang="en-US"/>
              <a:pPr>
                <a:defRPr/>
              </a:pPr>
              <a:t>‹#›</a:t>
            </a:fld>
            <a:endParaRPr lang="en-US" altLang="ja-JP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幻灯片图像占位符 1">
            <a:extLst>
              <a:ext uri="{FF2B5EF4-FFF2-40B4-BE49-F238E27FC236}">
                <a16:creationId xmlns:a16="http://schemas.microsoft.com/office/drawing/2014/main" id="{B9AB5818-652E-462B-B5F8-7ECA8CB346AC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7411" name="备注占位符 2">
            <a:extLst>
              <a:ext uri="{FF2B5EF4-FFF2-40B4-BE49-F238E27FC236}">
                <a16:creationId xmlns:a16="http://schemas.microsoft.com/office/drawing/2014/main" id="{DAFE8BEB-8C7D-4606-A32D-5A25E8428C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7412" name="灯片编号占位符 3">
            <a:extLst>
              <a:ext uri="{FF2B5EF4-FFF2-40B4-BE49-F238E27FC236}">
                <a16:creationId xmlns:a16="http://schemas.microsoft.com/office/drawing/2014/main" id="{8EF22AC1-2E03-4126-AF88-6EDB4C3A6E9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fld id="{13256C32-C013-4730-824B-F5279C6E4CB0}" type="slidenum">
              <a:rPr lang="ja-JP" altLang="en-US" sz="1200" smtClean="0">
                <a:latin typeface="Times New Roman" panose="02020603050405020304" pitchFamily="18" charset="0"/>
                <a:ea typeface="宋体" panose="02010600030101010101" pitchFamily="2" charset="-122"/>
              </a:rPr>
              <a:pPr/>
              <a:t>1</a:t>
            </a:fld>
            <a:endParaRPr lang="en-US" altLang="ja-JP" sz="12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>
            <a:extLst>
              <a:ext uri="{FF2B5EF4-FFF2-40B4-BE49-F238E27FC236}">
                <a16:creationId xmlns:a16="http://schemas.microsoft.com/office/drawing/2014/main" id="{F7F4A7EB-F9FE-4404-A134-11D5123F279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fld id="{EE530DCD-CEA8-43CA-BD91-6B70C2F669EF}" type="slidenum">
              <a:rPr lang="en-US" altLang="zh-CN" sz="1200" smtClean="0">
                <a:latin typeface="Times New Roman" panose="02020603050405020304" pitchFamily="18" charset="0"/>
                <a:ea typeface="宋体" panose="02010600030101010101" pitchFamily="2" charset="-122"/>
              </a:rPr>
              <a:pPr/>
              <a:t>12</a:t>
            </a:fld>
            <a:endParaRPr lang="en-US" altLang="zh-CN" sz="12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9699" name="Rectangle 2">
            <a:extLst>
              <a:ext uri="{FF2B5EF4-FFF2-40B4-BE49-F238E27FC236}">
                <a16:creationId xmlns:a16="http://schemas.microsoft.com/office/drawing/2014/main" id="{956E0829-1083-4F90-9010-47E762D8F34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2813" y="4344988"/>
            <a:ext cx="5032375" cy="384968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351" tIns="46176" rIns="92351" bIns="46176"/>
          <a:lstStyle/>
          <a:p>
            <a:pPr eaLnBrk="1" hangingPunct="1"/>
            <a:endParaRPr lang="en-US" altLang="zh-CN"/>
          </a:p>
        </p:txBody>
      </p:sp>
      <p:sp>
        <p:nvSpPr>
          <p:cNvPr id="29700" name="Rectangle 3">
            <a:extLst>
              <a:ext uri="{FF2B5EF4-FFF2-40B4-BE49-F238E27FC236}">
                <a16:creationId xmlns:a16="http://schemas.microsoft.com/office/drawing/2014/main" id="{6AFC6972-6425-49F3-BB44-3F1476170F6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96988" y="800100"/>
            <a:ext cx="4260850" cy="3195638"/>
          </a:xfrm>
          <a:ln w="12700" cap="flat">
            <a:solidFill>
              <a:schemeClr val="tx1"/>
            </a:solidFill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7">
            <a:extLst>
              <a:ext uri="{FF2B5EF4-FFF2-40B4-BE49-F238E27FC236}">
                <a16:creationId xmlns:a16="http://schemas.microsoft.com/office/drawing/2014/main" id="{3B64A884-640E-41E9-82C6-41A81B051D7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fld id="{146A98C8-4FC4-44AC-A6A3-FAD357CB0FEC}" type="slidenum">
              <a:rPr lang="en-US" altLang="zh-CN" sz="1200" smtClean="0">
                <a:latin typeface="Times New Roman" panose="02020603050405020304" pitchFamily="18" charset="0"/>
                <a:ea typeface="宋体" panose="02010600030101010101" pitchFamily="2" charset="-122"/>
              </a:rPr>
              <a:pPr/>
              <a:t>13</a:t>
            </a:fld>
            <a:endParaRPr lang="en-US" altLang="zh-CN" sz="12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5843" name="Rectangle 2">
            <a:extLst>
              <a:ext uri="{FF2B5EF4-FFF2-40B4-BE49-F238E27FC236}">
                <a16:creationId xmlns:a16="http://schemas.microsoft.com/office/drawing/2014/main" id="{CD128BC7-FB68-450C-B7F2-E1FFFF74F15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2813" y="4344988"/>
            <a:ext cx="5032375" cy="384968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351" tIns="46176" rIns="92351" bIns="46176"/>
          <a:lstStyle/>
          <a:p>
            <a:pPr eaLnBrk="1" hangingPunct="1"/>
            <a:endParaRPr lang="en-US" altLang="zh-CN"/>
          </a:p>
        </p:txBody>
      </p:sp>
      <p:sp>
        <p:nvSpPr>
          <p:cNvPr id="35844" name="Rectangle 3">
            <a:extLst>
              <a:ext uri="{FF2B5EF4-FFF2-40B4-BE49-F238E27FC236}">
                <a16:creationId xmlns:a16="http://schemas.microsoft.com/office/drawing/2014/main" id="{277FFCFC-92E6-44AC-8884-87DEE92B156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96988" y="800100"/>
            <a:ext cx="4260850" cy="3195638"/>
          </a:xfrm>
          <a:ln w="12700" cap="flat">
            <a:solidFill>
              <a:schemeClr val="tx1"/>
            </a:solidFill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幻灯片图像占位符 1">
            <a:extLst>
              <a:ext uri="{FF2B5EF4-FFF2-40B4-BE49-F238E27FC236}">
                <a16:creationId xmlns:a16="http://schemas.microsoft.com/office/drawing/2014/main" id="{305CE783-9D00-4582-8C20-8FB3965B31BC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3251" name="备注占位符 2">
            <a:extLst>
              <a:ext uri="{FF2B5EF4-FFF2-40B4-BE49-F238E27FC236}">
                <a16:creationId xmlns:a16="http://schemas.microsoft.com/office/drawing/2014/main" id="{62488524-56D2-41F8-B121-A38E566290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3252" name="灯片编号占位符 3">
            <a:extLst>
              <a:ext uri="{FF2B5EF4-FFF2-40B4-BE49-F238E27FC236}">
                <a16:creationId xmlns:a16="http://schemas.microsoft.com/office/drawing/2014/main" id="{5EE42F74-2A68-4AAC-BABA-2C33F2C2463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fld id="{85241499-3450-425F-B85A-D19CF01039F1}" type="slidenum">
              <a:rPr lang="ja-JP" altLang="en-US" sz="1200" smtClean="0">
                <a:latin typeface="Times New Roman" panose="02020603050405020304" pitchFamily="18" charset="0"/>
                <a:ea typeface="宋体" panose="02010600030101010101" pitchFamily="2" charset="-122"/>
              </a:rPr>
              <a:pPr/>
              <a:t>31</a:t>
            </a:fld>
            <a:endParaRPr lang="en-US" altLang="ja-JP" sz="12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幻灯片图像占位符 1">
            <a:extLst>
              <a:ext uri="{FF2B5EF4-FFF2-40B4-BE49-F238E27FC236}">
                <a16:creationId xmlns:a16="http://schemas.microsoft.com/office/drawing/2014/main" id="{153CFE1B-B25B-4C6E-9E6B-52891D2D2334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6323" name="备注占位符 2">
            <a:extLst>
              <a:ext uri="{FF2B5EF4-FFF2-40B4-BE49-F238E27FC236}">
                <a16:creationId xmlns:a16="http://schemas.microsoft.com/office/drawing/2014/main" id="{3CB338C6-9479-4C43-AC98-71ACD605CA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/>
              <a:t>注意引导学生给出霍尔元件的等效电路。上图中霍尔元件实际可看作是负载。</a:t>
            </a:r>
          </a:p>
        </p:txBody>
      </p:sp>
      <p:sp>
        <p:nvSpPr>
          <p:cNvPr id="56324" name="灯片编号占位符 3">
            <a:extLst>
              <a:ext uri="{FF2B5EF4-FFF2-40B4-BE49-F238E27FC236}">
                <a16:creationId xmlns:a16="http://schemas.microsoft.com/office/drawing/2014/main" id="{32DBF289-43D0-4E9A-8F9A-09A45C8AC49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fld id="{85C91281-7145-4857-AF8B-E71AFB563869}" type="slidenum">
              <a:rPr lang="ja-JP" altLang="en-US" sz="1200" smtClean="0">
                <a:latin typeface="Times New Roman" panose="02020603050405020304" pitchFamily="18" charset="0"/>
                <a:ea typeface="宋体" panose="02010600030101010101" pitchFamily="2" charset="-122"/>
              </a:rPr>
              <a:pPr/>
              <a:t>33</a:t>
            </a:fld>
            <a:endParaRPr lang="en-US" altLang="ja-JP" sz="12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幻灯片图像占位符 1">
            <a:extLst>
              <a:ext uri="{FF2B5EF4-FFF2-40B4-BE49-F238E27FC236}">
                <a16:creationId xmlns:a16="http://schemas.microsoft.com/office/drawing/2014/main" id="{70B8FBFC-54B0-4364-B18F-3B708EF7F8C0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1443" name="备注占位符 2">
            <a:extLst>
              <a:ext uri="{FF2B5EF4-FFF2-40B4-BE49-F238E27FC236}">
                <a16:creationId xmlns:a16="http://schemas.microsoft.com/office/drawing/2014/main" id="{D9038052-909E-4096-B337-1D9CDE8291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/>
              <a:t>有很多省略，认为</a:t>
            </a:r>
            <a:r>
              <a:rPr lang="en-US" altLang="zh-CN" b="1" i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αt=0</a:t>
            </a:r>
            <a:r>
              <a:rPr lang="zh-CN" altLang="en-US" b="1" i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lang="en-US" altLang="zh-CN" b="1" i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βt=0</a:t>
            </a:r>
            <a:endParaRPr lang="zh-CN" altLang="en-US"/>
          </a:p>
        </p:txBody>
      </p:sp>
      <p:sp>
        <p:nvSpPr>
          <p:cNvPr id="61444" name="灯片编号占位符 3">
            <a:extLst>
              <a:ext uri="{FF2B5EF4-FFF2-40B4-BE49-F238E27FC236}">
                <a16:creationId xmlns:a16="http://schemas.microsoft.com/office/drawing/2014/main" id="{D03104BA-13FF-4960-85B9-093FF603E4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fld id="{CB69F2A5-D807-4051-B3C7-4821FF01726C}" type="slidenum">
              <a:rPr lang="ja-JP" altLang="en-US" sz="1200" smtClean="0">
                <a:latin typeface="Times New Roman" panose="02020603050405020304" pitchFamily="18" charset="0"/>
                <a:ea typeface="宋体" panose="02010600030101010101" pitchFamily="2" charset="-122"/>
              </a:rPr>
              <a:pPr/>
              <a:t>37</a:t>
            </a:fld>
            <a:endParaRPr lang="en-US" altLang="ja-JP" sz="12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幻灯片图像占位符 1">
            <a:extLst>
              <a:ext uri="{FF2B5EF4-FFF2-40B4-BE49-F238E27FC236}">
                <a16:creationId xmlns:a16="http://schemas.microsoft.com/office/drawing/2014/main" id="{93415389-8D3D-4724-913F-06BBD4E14FF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6803" name="备注占位符 2">
            <a:extLst>
              <a:ext uri="{FF2B5EF4-FFF2-40B4-BE49-F238E27FC236}">
                <a16:creationId xmlns:a16="http://schemas.microsoft.com/office/drawing/2014/main" id="{A5766E86-C76C-4C21-9EEB-651A87662F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/>
              <a:t>静态电流较大容易导致霍尔元件输出电压的非线性</a:t>
            </a:r>
          </a:p>
        </p:txBody>
      </p:sp>
      <p:sp>
        <p:nvSpPr>
          <p:cNvPr id="76804" name="灯片编号占位符 3">
            <a:extLst>
              <a:ext uri="{FF2B5EF4-FFF2-40B4-BE49-F238E27FC236}">
                <a16:creationId xmlns:a16="http://schemas.microsoft.com/office/drawing/2014/main" id="{6D4F41FA-8813-49DC-8220-3F264825C7C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fld id="{11906586-3F51-41C7-9EDE-5311CF2875E5}" type="slidenum">
              <a:rPr lang="ja-JP" altLang="en-US" sz="1200" smtClean="0">
                <a:latin typeface="Times New Roman" panose="02020603050405020304" pitchFamily="18" charset="0"/>
                <a:ea typeface="宋体" panose="02010600030101010101" pitchFamily="2" charset="-122"/>
              </a:rPr>
              <a:pPr/>
              <a:t>51</a:t>
            </a:fld>
            <a:endParaRPr lang="en-US" altLang="ja-JP" sz="12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6">
            <a:extLst>
              <a:ext uri="{FF2B5EF4-FFF2-40B4-BE49-F238E27FC236}">
                <a16:creationId xmlns:a16="http://schemas.microsoft.com/office/drawing/2014/main" id="{3FF0734F-D531-43EE-A9F2-F7BE2542BEF8}"/>
              </a:ext>
            </a:extLst>
          </p:cNvPr>
          <p:cNvSpPr txBox="1">
            <a:spLocks/>
          </p:cNvSpPr>
          <p:nvPr userDrawn="1"/>
        </p:nvSpPr>
        <p:spPr bwMode="auto">
          <a:xfrm>
            <a:off x="2627313" y="6308725"/>
            <a:ext cx="3744912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eaLnBrk="1" hangingPunct="1">
              <a:spcBef>
                <a:spcPct val="20000"/>
              </a:spcBef>
              <a:buClr>
                <a:srgbClr val="FF3300"/>
              </a:buClr>
              <a:buSzPct val="70000"/>
              <a:defRPr/>
            </a:pPr>
            <a:r>
              <a:rPr kumimoji="1" lang="zh-CN" altLang="en-US" dirty="0">
                <a:solidFill>
                  <a:srgbClr val="00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黑体" pitchFamily="2" charset="-122"/>
              </a:rPr>
              <a:t>自动化学院测量科学与仪器系</a:t>
            </a:r>
            <a:endParaRPr kumimoji="1" lang="en-US" altLang="zh-CN" dirty="0">
              <a:solidFill>
                <a:srgbClr val="00006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黑体" pitchFamily="2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99557CDA-AC41-4513-B7B0-0928FB930E01}"/>
              </a:ext>
            </a:extLst>
          </p:cNvPr>
          <p:cNvSpPr/>
          <p:nvPr userDrawn="1"/>
        </p:nvSpPr>
        <p:spPr>
          <a:xfrm>
            <a:off x="142875" y="1000125"/>
            <a:ext cx="8286750" cy="46038"/>
          </a:xfrm>
          <a:prstGeom prst="rect">
            <a:avLst/>
          </a:prstGeom>
          <a:gradFill flip="none" rotWithShape="1"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61E19F02-967C-4CDE-9FB3-9C222035E7F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E57849C-C16B-491A-9972-F728BB7FF1D0}" type="datetime1">
              <a:rPr lang="zh-CN" altLang="en-US"/>
              <a:pPr>
                <a:defRPr/>
              </a:pPr>
              <a:t>2024/10/12</a:t>
            </a:fld>
            <a:endParaRPr lang="en-US" altLang="zh-CN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AC90A97B-D31A-4682-A68E-E0B1CD9D4DD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19F6C5FF-A8CA-4856-B1D0-65D415CADE8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0EFA995-34BD-4315-89AC-FDC32BEE4CF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33783631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6">
            <a:extLst>
              <a:ext uri="{FF2B5EF4-FFF2-40B4-BE49-F238E27FC236}">
                <a16:creationId xmlns:a16="http://schemas.microsoft.com/office/drawing/2014/main" id="{D6FC9C6A-20DA-4817-98D8-6186BA4AC575}"/>
              </a:ext>
            </a:extLst>
          </p:cNvPr>
          <p:cNvSpPr txBox="1">
            <a:spLocks/>
          </p:cNvSpPr>
          <p:nvPr userDrawn="1"/>
        </p:nvSpPr>
        <p:spPr bwMode="auto">
          <a:xfrm>
            <a:off x="2627313" y="6308725"/>
            <a:ext cx="3744912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eaLnBrk="1" hangingPunct="1">
              <a:spcBef>
                <a:spcPct val="20000"/>
              </a:spcBef>
              <a:buClr>
                <a:srgbClr val="FF3300"/>
              </a:buClr>
              <a:buSzPct val="70000"/>
              <a:defRPr/>
            </a:pPr>
            <a:r>
              <a:rPr kumimoji="1" lang="zh-CN" altLang="en-US" dirty="0">
                <a:solidFill>
                  <a:srgbClr val="00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黑体" pitchFamily="2" charset="-122"/>
              </a:rPr>
              <a:t>自动化学院测量科学与仪器系</a:t>
            </a:r>
            <a:endParaRPr kumimoji="1" lang="en-US" altLang="zh-CN" dirty="0">
              <a:solidFill>
                <a:srgbClr val="00006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黑体" pitchFamily="2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5C4DB3C-84BD-43F5-B391-759A162157C4}"/>
              </a:ext>
            </a:extLst>
          </p:cNvPr>
          <p:cNvSpPr/>
          <p:nvPr userDrawn="1"/>
        </p:nvSpPr>
        <p:spPr>
          <a:xfrm>
            <a:off x="142875" y="1000125"/>
            <a:ext cx="8286750" cy="46038"/>
          </a:xfrm>
          <a:prstGeom prst="rect">
            <a:avLst/>
          </a:prstGeom>
          <a:gradFill flip="none" rotWithShape="1"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TextBox 36">
            <a:extLst>
              <a:ext uri="{FF2B5EF4-FFF2-40B4-BE49-F238E27FC236}">
                <a16:creationId xmlns:a16="http://schemas.microsoft.com/office/drawing/2014/main" id="{B55B9DE5-E40E-4F3A-B5D7-058B2C3D8E22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250825" y="125413"/>
            <a:ext cx="8137525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1200"/>
              </a:spcBef>
              <a:defRPr/>
            </a:pPr>
            <a:r>
              <a:rPr lang="zh-CN" altLang="en-US" sz="4400">
                <a:solidFill>
                  <a:srgbClr val="C00000"/>
                </a:solidFill>
                <a:latin typeface="华文琥珀" panose="02010800040101010101" pitchFamily="2" charset="-122"/>
                <a:ea typeface="华文琥珀" panose="02010800040101010101" pitchFamily="2" charset="-122"/>
              </a:rPr>
              <a:t>第六章  磁、温、光测量传感器   </a:t>
            </a:r>
            <a:endParaRPr lang="en-US" altLang="zh-CN" sz="4400">
              <a:solidFill>
                <a:srgbClr val="C00000"/>
              </a:solidFill>
              <a:latin typeface="华文琥珀" panose="02010800040101010101" pitchFamily="2" charset="-122"/>
              <a:ea typeface="华文琥珀" panose="02010800040101010101" pitchFamily="2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8FF52201-66B9-4FD5-B5F5-49AC9573702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7034C02-87DB-48BE-92E0-D382927A0763}" type="datetime1">
              <a:rPr lang="zh-CN" altLang="en-US"/>
              <a:pPr>
                <a:defRPr/>
              </a:pPr>
              <a:t>2024/10/12</a:t>
            </a:fld>
            <a:endParaRPr lang="en-US" altLang="zh-CN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921D05F3-4B55-43E4-BD36-B23FA904051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B6934873-0858-43C3-8044-049F8F7963C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3EA64D-6274-4FF7-BDE2-339C5DE86D4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11587520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6">
            <a:extLst>
              <a:ext uri="{FF2B5EF4-FFF2-40B4-BE49-F238E27FC236}">
                <a16:creationId xmlns:a16="http://schemas.microsoft.com/office/drawing/2014/main" id="{B71CCD8C-8E50-4366-B1D8-0600B2010E20}"/>
              </a:ext>
            </a:extLst>
          </p:cNvPr>
          <p:cNvSpPr txBox="1">
            <a:spLocks/>
          </p:cNvSpPr>
          <p:nvPr userDrawn="1"/>
        </p:nvSpPr>
        <p:spPr bwMode="auto">
          <a:xfrm>
            <a:off x="2627313" y="6308725"/>
            <a:ext cx="3744912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eaLnBrk="1" hangingPunct="1">
              <a:spcBef>
                <a:spcPct val="20000"/>
              </a:spcBef>
              <a:buClr>
                <a:srgbClr val="FF3300"/>
              </a:buClr>
              <a:buSzPct val="70000"/>
              <a:defRPr/>
            </a:pPr>
            <a:r>
              <a:rPr kumimoji="1" lang="zh-CN" altLang="en-US" dirty="0">
                <a:solidFill>
                  <a:srgbClr val="00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黑体" pitchFamily="2" charset="-122"/>
              </a:rPr>
              <a:t>自动化学院测量科学与仪器系</a:t>
            </a:r>
            <a:endParaRPr kumimoji="1" lang="en-US" altLang="zh-CN" dirty="0">
              <a:solidFill>
                <a:srgbClr val="00006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黑体" pitchFamily="2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CD2FB73-FED8-4A14-9489-E535AC73888D}"/>
              </a:ext>
            </a:extLst>
          </p:cNvPr>
          <p:cNvSpPr/>
          <p:nvPr userDrawn="1"/>
        </p:nvSpPr>
        <p:spPr>
          <a:xfrm>
            <a:off x="142875" y="1000125"/>
            <a:ext cx="8286750" cy="46038"/>
          </a:xfrm>
          <a:prstGeom prst="rect">
            <a:avLst/>
          </a:prstGeom>
          <a:gradFill flip="none" rotWithShape="1"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TextBox 36">
            <a:extLst>
              <a:ext uri="{FF2B5EF4-FFF2-40B4-BE49-F238E27FC236}">
                <a16:creationId xmlns:a16="http://schemas.microsoft.com/office/drawing/2014/main" id="{3B976A74-1D13-42E5-B810-F896E8EFDBA2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250825" y="125413"/>
            <a:ext cx="8137525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1200"/>
              </a:spcBef>
              <a:defRPr/>
            </a:pPr>
            <a:r>
              <a:rPr lang="zh-CN" altLang="en-US" sz="4400">
                <a:solidFill>
                  <a:srgbClr val="C00000"/>
                </a:solidFill>
                <a:latin typeface="华文琥珀" panose="02010800040101010101" pitchFamily="2" charset="-122"/>
                <a:ea typeface="华文琥珀" panose="02010800040101010101" pitchFamily="2" charset="-122"/>
              </a:rPr>
              <a:t>第六章  磁、温、光测量传感器   </a:t>
            </a:r>
            <a:endParaRPr lang="en-US" altLang="zh-CN" sz="4400">
              <a:solidFill>
                <a:srgbClr val="C00000"/>
              </a:solidFill>
              <a:latin typeface="华文琥珀" panose="02010800040101010101" pitchFamily="2" charset="-122"/>
              <a:ea typeface="华文琥珀" panose="02010800040101010101" pitchFamily="2" charset="-122"/>
            </a:endParaRPr>
          </a:p>
        </p:txBody>
      </p:sp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4FE133BE-CD6D-4DB5-9B5A-7B1579C2339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BE37AE2-5798-411F-ABE0-BCBB44927F40}" type="datetime1">
              <a:rPr lang="zh-CN" altLang="en-US"/>
              <a:pPr>
                <a:defRPr/>
              </a:pPr>
              <a:t>2024/10/12</a:t>
            </a:fld>
            <a:endParaRPr lang="en-US" altLang="zh-CN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5769799D-0878-47CA-8D27-D289701398C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266D2916-135F-48BA-A504-DB9E0450855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1CACFB-5081-491F-8EEE-A9A1FA4CFBD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22904050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6">
            <a:extLst>
              <a:ext uri="{FF2B5EF4-FFF2-40B4-BE49-F238E27FC236}">
                <a16:creationId xmlns:a16="http://schemas.microsoft.com/office/drawing/2014/main" id="{228563F5-0081-4621-A4E9-3015A72CBB37}"/>
              </a:ext>
            </a:extLst>
          </p:cNvPr>
          <p:cNvSpPr txBox="1">
            <a:spLocks/>
          </p:cNvSpPr>
          <p:nvPr userDrawn="1"/>
        </p:nvSpPr>
        <p:spPr bwMode="auto">
          <a:xfrm>
            <a:off x="2627313" y="6308725"/>
            <a:ext cx="3744912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eaLnBrk="1" hangingPunct="1">
              <a:spcBef>
                <a:spcPct val="20000"/>
              </a:spcBef>
              <a:buClr>
                <a:srgbClr val="FF3300"/>
              </a:buClr>
              <a:buSzPct val="70000"/>
              <a:defRPr/>
            </a:pPr>
            <a:r>
              <a:rPr kumimoji="1" lang="zh-CN" altLang="en-US" dirty="0">
                <a:solidFill>
                  <a:srgbClr val="00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黑体" pitchFamily="2" charset="-122"/>
              </a:rPr>
              <a:t>自动化学院测量科学与仪器系</a:t>
            </a:r>
            <a:endParaRPr kumimoji="1" lang="en-US" altLang="zh-CN" dirty="0">
              <a:solidFill>
                <a:srgbClr val="00006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黑体" pitchFamily="2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75765F7-F7F9-421E-B642-6D2C36E13690}"/>
              </a:ext>
            </a:extLst>
          </p:cNvPr>
          <p:cNvSpPr/>
          <p:nvPr userDrawn="1"/>
        </p:nvSpPr>
        <p:spPr>
          <a:xfrm>
            <a:off x="142875" y="1000125"/>
            <a:ext cx="8286750" cy="46038"/>
          </a:xfrm>
          <a:prstGeom prst="rect">
            <a:avLst/>
          </a:prstGeom>
          <a:gradFill flip="none" rotWithShape="1"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5" name="TextBox 36">
            <a:extLst>
              <a:ext uri="{FF2B5EF4-FFF2-40B4-BE49-F238E27FC236}">
                <a16:creationId xmlns:a16="http://schemas.microsoft.com/office/drawing/2014/main" id="{9460724D-74D5-4CAB-AAC1-8633DCE73AF5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250825" y="125413"/>
            <a:ext cx="8137525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1200"/>
              </a:spcBef>
              <a:defRPr/>
            </a:pPr>
            <a:r>
              <a:rPr lang="zh-CN" altLang="en-US" sz="4400">
                <a:solidFill>
                  <a:srgbClr val="C00000"/>
                </a:solidFill>
                <a:latin typeface="华文琥珀" panose="02010800040101010101" pitchFamily="2" charset="-122"/>
                <a:ea typeface="华文琥珀" panose="02010800040101010101" pitchFamily="2" charset="-122"/>
              </a:rPr>
              <a:t>第六章  磁、温、光测量传感器   </a:t>
            </a:r>
            <a:endParaRPr lang="en-US" altLang="zh-CN" sz="4400">
              <a:solidFill>
                <a:srgbClr val="C00000"/>
              </a:solidFill>
              <a:latin typeface="华文琥珀" panose="02010800040101010101" pitchFamily="2" charset="-122"/>
              <a:ea typeface="华文琥珀" panose="02010800040101010101" pitchFamily="2" charset="-122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685800" y="609600"/>
            <a:ext cx="7772400" cy="54864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C59FA270-AFCF-4A55-A779-AE64384329A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6020EA-8F7D-486D-BD62-318F60A24D97}" type="datetime1">
              <a:rPr lang="zh-CN" altLang="en-US"/>
              <a:pPr>
                <a:defRPr/>
              </a:pPr>
              <a:t>2024/10/12</a:t>
            </a:fld>
            <a:endParaRPr lang="en-US" altLang="zh-CN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CF28B028-81FB-4624-89CD-7E6CCBC4772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BAA92052-53F7-4EC5-9EF9-CECEE76CA83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D76C8F2-2A01-40C0-B91D-2C8A82619BA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97772988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6">
            <a:extLst>
              <a:ext uri="{FF2B5EF4-FFF2-40B4-BE49-F238E27FC236}">
                <a16:creationId xmlns:a16="http://schemas.microsoft.com/office/drawing/2014/main" id="{AA31A28C-2276-44A1-9C5B-4BFF7573128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2339975" y="6308725"/>
            <a:ext cx="3744913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eaLnBrk="1" hangingPunct="1">
              <a:spcBef>
                <a:spcPct val="20000"/>
              </a:spcBef>
              <a:buClr>
                <a:srgbClr val="FF3300"/>
              </a:buClr>
              <a:buSzPct val="70000"/>
              <a:defRPr/>
            </a:pPr>
            <a:r>
              <a:rPr kumimoji="1" lang="zh-CN" altLang="en-US">
                <a:solidFill>
                  <a:srgbClr val="00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黑体" pitchFamily="2" charset="-122"/>
              </a:rPr>
              <a:t>自动化学院测量科学与仪器系</a:t>
            </a:r>
            <a:endParaRPr kumimoji="1" lang="en-US" altLang="zh-CN" dirty="0">
              <a:solidFill>
                <a:srgbClr val="00006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黑体" pitchFamily="2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BA50939-29F9-4D3C-BF29-A3EC0A6BCCA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467C3E2-177A-4098-B679-AE77299D8E5E}" type="datetime1">
              <a:rPr lang="zh-CN" altLang="en-US"/>
              <a:pPr>
                <a:defRPr/>
              </a:pPr>
              <a:t>2024/10/12</a:t>
            </a:fld>
            <a:endParaRPr lang="en-US" altLang="zh-C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DE79CCC-E040-4367-A447-4C7A20111D5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4E242BA-B336-46A1-A7D2-82ECCAFE2A8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1BABA4-90D5-442D-A98A-BCD1CB4A395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91484510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6">
            <a:extLst>
              <a:ext uri="{FF2B5EF4-FFF2-40B4-BE49-F238E27FC236}">
                <a16:creationId xmlns:a16="http://schemas.microsoft.com/office/drawing/2014/main" id="{A71B933A-720E-48CA-8F80-1750EB36E0C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2627313" y="6308725"/>
            <a:ext cx="3744912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eaLnBrk="1" hangingPunct="1">
              <a:spcBef>
                <a:spcPct val="20000"/>
              </a:spcBef>
              <a:buClr>
                <a:srgbClr val="FF3300"/>
              </a:buClr>
              <a:buSzPct val="70000"/>
              <a:defRPr/>
            </a:pPr>
            <a:r>
              <a:rPr kumimoji="1" lang="zh-CN" altLang="en-US" dirty="0">
                <a:solidFill>
                  <a:srgbClr val="00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黑体" pitchFamily="2" charset="-122"/>
              </a:rPr>
              <a:t>自动化学院测量科学与仪器系</a:t>
            </a:r>
            <a:endParaRPr kumimoji="1" lang="en-US" altLang="zh-CN" dirty="0">
              <a:solidFill>
                <a:srgbClr val="00006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黑体" pitchFamily="2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1B5BC95-A06F-4273-8AA1-661A34E47E9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62DBBB7-15C4-439D-9001-328DD625D9E3}" type="datetime1">
              <a:rPr lang="zh-CN" altLang="en-US"/>
              <a:pPr>
                <a:defRPr/>
              </a:pPr>
              <a:t>2024/10/12</a:t>
            </a:fld>
            <a:endParaRPr lang="en-US" altLang="zh-C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9DDF8CE-3282-42D1-81CD-03A0F6EEBA8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8A10EFA-7C63-4F90-8707-A38E04DB35D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65E0EE-D5C0-41BD-BE0A-4318EF20945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21102718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页脚占位符 6">
            <a:extLst>
              <a:ext uri="{FF2B5EF4-FFF2-40B4-BE49-F238E27FC236}">
                <a16:creationId xmlns:a16="http://schemas.microsoft.com/office/drawing/2014/main" id="{55F77604-42C7-4D62-BC6F-95F34F0B85E5}"/>
              </a:ext>
            </a:extLst>
          </p:cNvPr>
          <p:cNvSpPr txBox="1">
            <a:spLocks/>
          </p:cNvSpPr>
          <p:nvPr userDrawn="1"/>
        </p:nvSpPr>
        <p:spPr bwMode="auto">
          <a:xfrm>
            <a:off x="2627313" y="6308725"/>
            <a:ext cx="3744912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eaLnBrk="1" hangingPunct="1">
              <a:spcBef>
                <a:spcPct val="20000"/>
              </a:spcBef>
              <a:buClr>
                <a:srgbClr val="FF3300"/>
              </a:buClr>
              <a:buSzPct val="70000"/>
              <a:defRPr/>
            </a:pPr>
            <a:r>
              <a:rPr kumimoji="1" lang="zh-CN" altLang="en-US" dirty="0">
                <a:solidFill>
                  <a:srgbClr val="00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黑体" pitchFamily="2" charset="-122"/>
              </a:rPr>
              <a:t>自动化学院测量科学与仪器系</a:t>
            </a:r>
            <a:endParaRPr kumimoji="1" lang="en-US" altLang="zh-CN" dirty="0">
              <a:solidFill>
                <a:srgbClr val="00006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黑体" pitchFamily="2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C24C047B-1FF3-4AF8-8C7C-A1BDBD725EB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419004E-4E33-4173-AF18-7F03892DC8DA}" type="datetime1">
              <a:rPr lang="zh-CN" altLang="en-US"/>
              <a:pPr>
                <a:defRPr/>
              </a:pPr>
              <a:t>2024/10/12</a:t>
            </a:fld>
            <a:endParaRPr lang="en-US" altLang="zh-CN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D198F33B-2B57-4E84-BF7C-ED73BFB02BE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EFBE743B-532D-45F8-943A-C31913F6B38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853104-9B6C-489D-91B4-5BBC2F25781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71026898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页脚占位符 6">
            <a:extLst>
              <a:ext uri="{FF2B5EF4-FFF2-40B4-BE49-F238E27FC236}">
                <a16:creationId xmlns:a16="http://schemas.microsoft.com/office/drawing/2014/main" id="{98B03060-AE82-4784-806A-08523C2D4A4F}"/>
              </a:ext>
            </a:extLst>
          </p:cNvPr>
          <p:cNvSpPr txBox="1">
            <a:spLocks/>
          </p:cNvSpPr>
          <p:nvPr userDrawn="1"/>
        </p:nvSpPr>
        <p:spPr bwMode="auto">
          <a:xfrm>
            <a:off x="2627313" y="6308725"/>
            <a:ext cx="3744912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eaLnBrk="1" hangingPunct="1">
              <a:spcBef>
                <a:spcPct val="20000"/>
              </a:spcBef>
              <a:buClr>
                <a:srgbClr val="FF3300"/>
              </a:buClr>
              <a:buSzPct val="70000"/>
              <a:defRPr/>
            </a:pPr>
            <a:r>
              <a:rPr kumimoji="1" lang="zh-CN" altLang="en-US" dirty="0">
                <a:solidFill>
                  <a:srgbClr val="00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黑体" pitchFamily="2" charset="-122"/>
              </a:rPr>
              <a:t>自动化学院测量科学与仪器系</a:t>
            </a:r>
            <a:endParaRPr kumimoji="1" lang="en-US" altLang="zh-CN" dirty="0">
              <a:solidFill>
                <a:srgbClr val="00006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黑体" pitchFamily="2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B0139F3-2DAA-40CF-927D-E771BBB0E6D7}"/>
              </a:ext>
            </a:extLst>
          </p:cNvPr>
          <p:cNvSpPr/>
          <p:nvPr userDrawn="1"/>
        </p:nvSpPr>
        <p:spPr>
          <a:xfrm>
            <a:off x="142875" y="1000125"/>
            <a:ext cx="8286750" cy="46038"/>
          </a:xfrm>
          <a:prstGeom prst="rect">
            <a:avLst/>
          </a:prstGeom>
          <a:gradFill flip="none" rotWithShape="1"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9" name="TextBox 36">
            <a:extLst>
              <a:ext uri="{FF2B5EF4-FFF2-40B4-BE49-F238E27FC236}">
                <a16:creationId xmlns:a16="http://schemas.microsoft.com/office/drawing/2014/main" id="{AA0B61E7-D0B2-453A-A5A2-0792D8079CF8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250825" y="125413"/>
            <a:ext cx="6554788" cy="855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1200"/>
              </a:spcBef>
              <a:defRPr/>
            </a:pPr>
            <a:r>
              <a:rPr lang="zh-CN" altLang="en-US" sz="4400">
                <a:solidFill>
                  <a:srgbClr val="C00000"/>
                </a:solidFill>
                <a:latin typeface="华文琥珀" panose="02010800040101010101" pitchFamily="2" charset="-122"/>
                <a:ea typeface="华文琥珀" panose="02010800040101010101" pitchFamily="2" charset="-122"/>
              </a:rPr>
              <a:t>第六章  磁学测量传感器   </a:t>
            </a:r>
            <a:endParaRPr lang="en-US" altLang="zh-CN" sz="4400">
              <a:solidFill>
                <a:srgbClr val="C00000"/>
              </a:solidFill>
              <a:latin typeface="华文琥珀" panose="02010800040101010101" pitchFamily="2" charset="-122"/>
              <a:ea typeface="华文琥珀" panose="02010800040101010101" pitchFamily="2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C17CC282-41B9-4BD3-8076-205372D5D6A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9E46360-8049-4AC5-A449-BA342D462D86}" type="datetime1">
              <a:rPr lang="zh-CN" altLang="en-US"/>
              <a:pPr>
                <a:defRPr/>
              </a:pPr>
              <a:t>2024/10/12</a:t>
            </a:fld>
            <a:endParaRPr lang="en-US" altLang="zh-CN"/>
          </a:p>
        </p:txBody>
      </p:sp>
      <p:sp>
        <p:nvSpPr>
          <p:cNvPr id="11" name="Rectangle 5">
            <a:extLst>
              <a:ext uri="{FF2B5EF4-FFF2-40B4-BE49-F238E27FC236}">
                <a16:creationId xmlns:a16="http://schemas.microsoft.com/office/drawing/2014/main" id="{6C4AACC1-3487-4439-B535-BB1B1998A73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CB554860-DDC9-447B-BD14-A8D668B8785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CF51B8-DE34-4760-BCE5-2410F523167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35755084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6">
            <a:extLst>
              <a:ext uri="{FF2B5EF4-FFF2-40B4-BE49-F238E27FC236}">
                <a16:creationId xmlns:a16="http://schemas.microsoft.com/office/drawing/2014/main" id="{9FA10563-4892-4C2F-BA77-1C4AD5E3DA44}"/>
              </a:ext>
            </a:extLst>
          </p:cNvPr>
          <p:cNvSpPr txBox="1">
            <a:spLocks/>
          </p:cNvSpPr>
          <p:nvPr userDrawn="1"/>
        </p:nvSpPr>
        <p:spPr bwMode="auto">
          <a:xfrm>
            <a:off x="2627313" y="6308725"/>
            <a:ext cx="3744912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eaLnBrk="1" hangingPunct="1">
              <a:spcBef>
                <a:spcPct val="20000"/>
              </a:spcBef>
              <a:buClr>
                <a:srgbClr val="FF3300"/>
              </a:buClr>
              <a:buSzPct val="70000"/>
              <a:defRPr/>
            </a:pPr>
            <a:r>
              <a:rPr kumimoji="1" lang="zh-CN" altLang="en-US" dirty="0">
                <a:solidFill>
                  <a:srgbClr val="00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黑体" pitchFamily="2" charset="-122"/>
              </a:rPr>
              <a:t>自动化学院测量科学与仪器系</a:t>
            </a:r>
            <a:endParaRPr kumimoji="1" lang="en-US" altLang="zh-CN" dirty="0">
              <a:solidFill>
                <a:srgbClr val="00006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黑体" pitchFamily="2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2A7C990B-2D81-409C-B97A-E552A3D991D8}"/>
              </a:ext>
            </a:extLst>
          </p:cNvPr>
          <p:cNvSpPr/>
          <p:nvPr userDrawn="1"/>
        </p:nvSpPr>
        <p:spPr>
          <a:xfrm>
            <a:off x="142875" y="1000125"/>
            <a:ext cx="8286750" cy="46038"/>
          </a:xfrm>
          <a:prstGeom prst="rect">
            <a:avLst/>
          </a:prstGeom>
          <a:gradFill flip="none" rotWithShape="1"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5" name="TextBox 36">
            <a:extLst>
              <a:ext uri="{FF2B5EF4-FFF2-40B4-BE49-F238E27FC236}">
                <a16:creationId xmlns:a16="http://schemas.microsoft.com/office/drawing/2014/main" id="{F203ECBF-0D83-43CF-8284-E489853E71C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250825" y="125413"/>
            <a:ext cx="6554788" cy="855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1200"/>
              </a:spcBef>
              <a:defRPr/>
            </a:pPr>
            <a:r>
              <a:rPr lang="zh-CN" altLang="en-US" sz="4400">
                <a:solidFill>
                  <a:srgbClr val="C00000"/>
                </a:solidFill>
                <a:latin typeface="华文琥珀" panose="02010800040101010101" pitchFamily="2" charset="-122"/>
                <a:ea typeface="华文琥珀" panose="02010800040101010101" pitchFamily="2" charset="-122"/>
              </a:rPr>
              <a:t>第六章  磁学测量传感器   </a:t>
            </a:r>
            <a:endParaRPr lang="en-US" altLang="zh-CN" sz="4400">
              <a:solidFill>
                <a:srgbClr val="C00000"/>
              </a:solidFill>
              <a:latin typeface="华文琥珀" panose="02010800040101010101" pitchFamily="2" charset="-122"/>
              <a:ea typeface="华文琥珀" panose="02010800040101010101" pitchFamily="2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B5CB9239-D14A-41BD-AC92-88EB1570C4A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F99C6AC-6B6C-406D-9162-AB4F4841720D}" type="datetime1">
              <a:rPr lang="zh-CN" altLang="en-US"/>
              <a:pPr>
                <a:defRPr/>
              </a:pPr>
              <a:t>2024/10/12</a:t>
            </a:fld>
            <a:endParaRPr lang="en-US" altLang="zh-CN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BECAD05B-1B4E-4A55-AACA-CFB005E1AD9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873A2232-F687-44D5-BCE1-1C3030C4D94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F3BB8F9-BDE1-4F6A-B9DE-CFE2A8D1C7D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23537544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ZP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6">
            <a:extLst>
              <a:ext uri="{FF2B5EF4-FFF2-40B4-BE49-F238E27FC236}">
                <a16:creationId xmlns:a16="http://schemas.microsoft.com/office/drawing/2014/main" id="{12997FBC-D20D-496F-8F5A-AB4F14B1241B}"/>
              </a:ext>
            </a:extLst>
          </p:cNvPr>
          <p:cNvSpPr txBox="1">
            <a:spLocks/>
          </p:cNvSpPr>
          <p:nvPr userDrawn="1"/>
        </p:nvSpPr>
        <p:spPr bwMode="auto">
          <a:xfrm>
            <a:off x="2627313" y="6308725"/>
            <a:ext cx="3744912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eaLnBrk="1" hangingPunct="1">
              <a:spcBef>
                <a:spcPct val="20000"/>
              </a:spcBef>
              <a:buClr>
                <a:srgbClr val="FF3300"/>
              </a:buClr>
              <a:buSzPct val="70000"/>
              <a:defRPr/>
            </a:pPr>
            <a:r>
              <a:rPr kumimoji="1" lang="zh-CN" altLang="en-US" dirty="0">
                <a:solidFill>
                  <a:srgbClr val="00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黑体" pitchFamily="2" charset="-122"/>
              </a:rPr>
              <a:t>自动化学院测量科学与仪器系</a:t>
            </a:r>
            <a:endParaRPr kumimoji="1" lang="en-US" altLang="zh-CN" dirty="0">
              <a:solidFill>
                <a:srgbClr val="00006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黑体" pitchFamily="2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E5A9D0C3-8D8D-4C87-87C4-EF41E9B68EB0}"/>
              </a:ext>
            </a:extLst>
          </p:cNvPr>
          <p:cNvSpPr/>
          <p:nvPr userDrawn="1"/>
        </p:nvSpPr>
        <p:spPr>
          <a:xfrm>
            <a:off x="142875" y="1000125"/>
            <a:ext cx="8286750" cy="46038"/>
          </a:xfrm>
          <a:prstGeom prst="rect">
            <a:avLst/>
          </a:prstGeom>
          <a:gradFill flip="none" rotWithShape="1"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08950B35-A8F7-40A2-A225-7C50363988D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2879DBC-C0D1-4D23-8CA7-2B0A57F66ADD}" type="datetime1">
              <a:rPr lang="zh-CN" altLang="en-US"/>
              <a:pPr>
                <a:defRPr/>
              </a:pPr>
              <a:t>2024/10/12</a:t>
            </a:fld>
            <a:endParaRPr lang="en-US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5BBCBFF3-9638-4A32-AE94-98EF20ADB9B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32441F63-BD35-43F9-A0FE-ABE3DCC77BC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F7432D-C4DA-47B9-AB7B-4AF626DF9F4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47617700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页脚占位符 6">
            <a:extLst>
              <a:ext uri="{FF2B5EF4-FFF2-40B4-BE49-F238E27FC236}">
                <a16:creationId xmlns:a16="http://schemas.microsoft.com/office/drawing/2014/main" id="{881B16BF-5A38-48F6-B5E0-CA2243F5C8C8}"/>
              </a:ext>
            </a:extLst>
          </p:cNvPr>
          <p:cNvSpPr txBox="1">
            <a:spLocks/>
          </p:cNvSpPr>
          <p:nvPr userDrawn="1"/>
        </p:nvSpPr>
        <p:spPr bwMode="auto">
          <a:xfrm>
            <a:off x="2627313" y="6308725"/>
            <a:ext cx="3744912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eaLnBrk="1" hangingPunct="1">
              <a:spcBef>
                <a:spcPct val="20000"/>
              </a:spcBef>
              <a:buClr>
                <a:srgbClr val="FF3300"/>
              </a:buClr>
              <a:buSzPct val="70000"/>
              <a:defRPr/>
            </a:pPr>
            <a:r>
              <a:rPr kumimoji="1" lang="zh-CN" altLang="en-US" dirty="0">
                <a:solidFill>
                  <a:srgbClr val="00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黑体" pitchFamily="2" charset="-122"/>
              </a:rPr>
              <a:t>自动化学院测量科学与仪器系</a:t>
            </a:r>
            <a:endParaRPr kumimoji="1" lang="en-US" altLang="zh-CN" dirty="0">
              <a:solidFill>
                <a:srgbClr val="00006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黑体" pitchFamily="2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C5ED7D3-3B6E-496A-9823-CBCC55AF6CBA}"/>
              </a:ext>
            </a:extLst>
          </p:cNvPr>
          <p:cNvSpPr/>
          <p:nvPr userDrawn="1"/>
        </p:nvSpPr>
        <p:spPr>
          <a:xfrm>
            <a:off x="142875" y="1000125"/>
            <a:ext cx="8286750" cy="46038"/>
          </a:xfrm>
          <a:prstGeom prst="rect">
            <a:avLst/>
          </a:prstGeom>
          <a:gradFill flip="none" rotWithShape="1"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7" name="TextBox 36">
            <a:extLst>
              <a:ext uri="{FF2B5EF4-FFF2-40B4-BE49-F238E27FC236}">
                <a16:creationId xmlns:a16="http://schemas.microsoft.com/office/drawing/2014/main" id="{4C75B27C-EF2D-4CE0-B282-E620F3CBACE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250825" y="125413"/>
            <a:ext cx="8137525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1200"/>
              </a:spcBef>
              <a:defRPr/>
            </a:pPr>
            <a:r>
              <a:rPr lang="zh-CN" altLang="en-US" sz="4400">
                <a:solidFill>
                  <a:srgbClr val="C00000"/>
                </a:solidFill>
                <a:latin typeface="华文琥珀" panose="02010800040101010101" pitchFamily="2" charset="-122"/>
                <a:ea typeface="华文琥珀" panose="02010800040101010101" pitchFamily="2" charset="-122"/>
              </a:rPr>
              <a:t>第六章  磁、温、光测量传感器   </a:t>
            </a:r>
            <a:endParaRPr lang="en-US" altLang="zh-CN" sz="4400">
              <a:solidFill>
                <a:srgbClr val="C00000"/>
              </a:solidFill>
              <a:latin typeface="华文琥珀" panose="02010800040101010101" pitchFamily="2" charset="-122"/>
              <a:ea typeface="华文琥珀" panose="02010800040101010101" pitchFamily="2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0FB49452-E912-42E1-8721-783A8E3E2F5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E70D3FB-7C43-4B91-8213-12F5E869A51E}" type="datetime1">
              <a:rPr lang="zh-CN" altLang="en-US"/>
              <a:pPr>
                <a:defRPr/>
              </a:pPr>
              <a:t>2024/10/12</a:t>
            </a:fld>
            <a:endParaRPr lang="en-US" altLang="zh-CN"/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22DCAF45-F60B-4C98-AFC8-E0AE172A311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7173D3A6-EB4E-4C8D-ADAE-D1BE2BAFCC7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FB6E20B-71AB-4082-8CF2-83AABF1D2F7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97060783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页脚占位符 6">
            <a:extLst>
              <a:ext uri="{FF2B5EF4-FFF2-40B4-BE49-F238E27FC236}">
                <a16:creationId xmlns:a16="http://schemas.microsoft.com/office/drawing/2014/main" id="{A4F9043C-B4E3-4CF2-9B87-EAF7B83D8332}"/>
              </a:ext>
            </a:extLst>
          </p:cNvPr>
          <p:cNvSpPr txBox="1">
            <a:spLocks/>
          </p:cNvSpPr>
          <p:nvPr userDrawn="1"/>
        </p:nvSpPr>
        <p:spPr bwMode="auto">
          <a:xfrm>
            <a:off x="2627313" y="6308725"/>
            <a:ext cx="3744912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eaLnBrk="1" hangingPunct="1">
              <a:spcBef>
                <a:spcPct val="20000"/>
              </a:spcBef>
              <a:buClr>
                <a:srgbClr val="FF3300"/>
              </a:buClr>
              <a:buSzPct val="70000"/>
              <a:defRPr/>
            </a:pPr>
            <a:r>
              <a:rPr kumimoji="1" lang="zh-CN" altLang="en-US" dirty="0">
                <a:solidFill>
                  <a:srgbClr val="00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黑体" pitchFamily="2" charset="-122"/>
              </a:rPr>
              <a:t>自动化学院测量科学与仪器系</a:t>
            </a:r>
            <a:endParaRPr kumimoji="1" lang="en-US" altLang="zh-CN" dirty="0">
              <a:solidFill>
                <a:srgbClr val="00006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黑体" pitchFamily="2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4A6206A-3333-40AF-9A16-A3D487A91622}"/>
              </a:ext>
            </a:extLst>
          </p:cNvPr>
          <p:cNvSpPr/>
          <p:nvPr userDrawn="1"/>
        </p:nvSpPr>
        <p:spPr>
          <a:xfrm>
            <a:off x="142875" y="1000125"/>
            <a:ext cx="8286750" cy="46038"/>
          </a:xfrm>
          <a:prstGeom prst="rect">
            <a:avLst/>
          </a:prstGeom>
          <a:gradFill flip="none" rotWithShape="1"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7" name="TextBox 36">
            <a:extLst>
              <a:ext uri="{FF2B5EF4-FFF2-40B4-BE49-F238E27FC236}">
                <a16:creationId xmlns:a16="http://schemas.microsoft.com/office/drawing/2014/main" id="{7488286A-8D6A-4A0F-A797-FB7945D0B64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250825" y="125413"/>
            <a:ext cx="8137525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1200"/>
              </a:spcBef>
              <a:defRPr/>
            </a:pPr>
            <a:r>
              <a:rPr lang="zh-CN" altLang="en-US" sz="4400">
                <a:solidFill>
                  <a:srgbClr val="C00000"/>
                </a:solidFill>
                <a:latin typeface="华文琥珀" panose="02010800040101010101" pitchFamily="2" charset="-122"/>
                <a:ea typeface="华文琥珀" panose="02010800040101010101" pitchFamily="2" charset="-122"/>
              </a:rPr>
              <a:t>第六章  磁、温、光测量传感器   </a:t>
            </a:r>
            <a:endParaRPr lang="en-US" altLang="zh-CN" sz="4400">
              <a:solidFill>
                <a:srgbClr val="C00000"/>
              </a:solidFill>
              <a:latin typeface="华文琥珀" panose="02010800040101010101" pitchFamily="2" charset="-122"/>
              <a:ea typeface="华文琥珀" panose="02010800040101010101" pitchFamily="2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0C0EE020-CF61-4B0A-94E4-0321AF65DF7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3693E3-F00F-48D4-BCB0-BD35B1A6DB3F}" type="datetime1">
              <a:rPr lang="zh-CN" altLang="en-US"/>
              <a:pPr>
                <a:defRPr/>
              </a:pPr>
              <a:t>2024/10/12</a:t>
            </a:fld>
            <a:endParaRPr lang="en-US" altLang="zh-CN"/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51E8EEC1-7FCC-446D-9C36-6D3D026ED2F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E7D1139D-A2CB-4F6D-838E-07411B3A791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5DA79B3-237E-4294-98C8-A03CED39172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85213699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3501D4DD-28A2-481E-BD4E-00B9E37690C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BF890AD9-297B-4F14-BD18-473738BF589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DC4473C3-D509-4D18-80A7-6505CECBC6D9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lnSpc>
                <a:spcPct val="100000"/>
              </a:lnSpc>
              <a:defRPr kumimoji="1" sz="1400">
                <a:latin typeface="+mn-lt"/>
                <a:ea typeface="+mn-ea"/>
              </a:defRPr>
            </a:lvl1pPr>
          </a:lstStyle>
          <a:p>
            <a:pPr>
              <a:defRPr/>
            </a:pPr>
            <a:fld id="{5215C82A-2D0E-40AD-AE45-B38617222F02}" type="datetime1">
              <a:rPr lang="zh-CN" altLang="en-US"/>
              <a:pPr>
                <a:defRPr/>
              </a:pPr>
              <a:t>2024/10/12</a:t>
            </a:fld>
            <a:endParaRPr lang="en-US" altLang="zh-CN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98981AC9-A0DA-4E66-A0D3-427B4B653913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lnSpc>
                <a:spcPct val="100000"/>
              </a:lnSpc>
              <a:defRPr kumimoji="1" sz="14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6048B017-2247-4670-9670-A145EF6F6F45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kumimoji="1" sz="1400">
                <a:latin typeface="Times New Roman" panose="02020603050405020304" pitchFamily="18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FA563CA7-68F0-4AE2-811B-128E05DEFBB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49" r:id="rId1"/>
    <p:sldLayoutId id="2147484150" r:id="rId2"/>
    <p:sldLayoutId id="2147484151" r:id="rId3"/>
    <p:sldLayoutId id="2147484152" r:id="rId4"/>
    <p:sldLayoutId id="2147484153" r:id="rId5"/>
    <p:sldLayoutId id="2147484154" r:id="rId6"/>
    <p:sldLayoutId id="2147484155" r:id="rId7"/>
    <p:sldLayoutId id="2147484156" r:id="rId8"/>
    <p:sldLayoutId id="2147484157" r:id="rId9"/>
    <p:sldLayoutId id="2147484158" r:id="rId10"/>
    <p:sldLayoutId id="2147484159" r:id="rId11"/>
    <p:sldLayoutId id="2147484160" r:id="rId12"/>
  </p:sldLayoutIdLst>
  <p:transition/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4.bin"/><Relationship Id="rId5" Type="http://schemas.openxmlformats.org/officeDocument/2006/relationships/image" Target="../media/image15.wmf"/><Relationship Id="rId4" Type="http://schemas.openxmlformats.org/officeDocument/2006/relationships/oleObject" Target="../embeddings/oleObject3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21.w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6.bin"/><Relationship Id="rId5" Type="http://schemas.openxmlformats.org/officeDocument/2006/relationships/image" Target="../media/image20.png"/><Relationship Id="rId4" Type="http://schemas.openxmlformats.org/officeDocument/2006/relationships/oleObject" Target="../embeddings/oleObject5.bin"/><Relationship Id="rId9" Type="http://schemas.openxmlformats.org/officeDocument/2006/relationships/image" Target="../media/image23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27.wmf"/><Relationship Id="rId4" Type="http://schemas.openxmlformats.org/officeDocument/2006/relationships/oleObject" Target="../embeddings/oleObject7.bin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C:/Documents%20and%20Settings/chl/My%20Documents/7t01.tif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C:/Documents%20and%20Settings/chl/My%20Documents/7t01.tif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C:/Documents%20and%20Settings/chl/My%20Documents/7t01.tif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39.png"/><Relationship Id="rId5" Type="http://schemas.openxmlformats.org/officeDocument/2006/relationships/image" Target="../media/image38.wmf"/><Relationship Id="rId4" Type="http://schemas.openxmlformats.org/officeDocument/2006/relationships/oleObject" Target="../embeddings/oleObject8.bin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40.wmf"/><Relationship Id="rId5" Type="http://schemas.openxmlformats.org/officeDocument/2006/relationships/oleObject" Target="../embeddings/oleObject9.bin"/><Relationship Id="rId4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hyperlink" Target="../&#25105;&#30340;&#30005;&#33041;" TargetMode="External"/><Relationship Id="rId3" Type="http://schemas.openxmlformats.org/officeDocument/2006/relationships/hyperlink" Target="file:///C:\%20(G:)" TargetMode="External"/><Relationship Id="rId7" Type="http://schemas.openxmlformats.org/officeDocument/2006/relationships/image" Target="file:///C:\Documents%20and%20Settings\chl\My%20Documents\7t05.tif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file:///C:\Documents%20and%20Settings\chl\My%20Documents\7t04.tif" TargetMode="External"/><Relationship Id="rId4" Type="http://schemas.openxmlformats.org/officeDocument/2006/relationships/image" Target="../media/image44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46.wmf"/><Relationship Id="rId4" Type="http://schemas.openxmlformats.org/officeDocument/2006/relationships/oleObject" Target="../embeddings/oleObject10.bin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48.wmf"/><Relationship Id="rId5" Type="http://schemas.openxmlformats.org/officeDocument/2006/relationships/oleObject" Target="../embeddings/oleObject12.bin"/><Relationship Id="rId4" Type="http://schemas.openxmlformats.org/officeDocument/2006/relationships/image" Target="../media/image47.wmf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wmf"/><Relationship Id="rId3" Type="http://schemas.openxmlformats.org/officeDocument/2006/relationships/oleObject" Target="../embeddings/oleObject13.bin"/><Relationship Id="rId7" Type="http://schemas.openxmlformats.org/officeDocument/2006/relationships/oleObject" Target="../embeddings/oleObject1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50.wmf"/><Relationship Id="rId5" Type="http://schemas.openxmlformats.org/officeDocument/2006/relationships/oleObject" Target="../embeddings/oleObject14.bin"/><Relationship Id="rId4" Type="http://schemas.openxmlformats.org/officeDocument/2006/relationships/image" Target="../media/image49.wmf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file:///C:\Documents%20and%20Settings\chl\My%20Documents\7t03.tif" TargetMode="Externa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gif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http://www.88009900.com/lz/tyr-35.gif" TargetMode="External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http://www.88009900.com/lz/tyr-35.gif" TargetMode="External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4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http://www.88009900.com/lz/tyr-36.gif" TargetMode="Externa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2.png"/><Relationship Id="rId4" Type="http://schemas.openxmlformats.org/officeDocument/2006/relationships/image" Target="../media/image11.w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4.png"/><Relationship Id="rId4" Type="http://schemas.openxmlformats.org/officeDocument/2006/relationships/image" Target="../media/image13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灯片编号占位符 5">
            <a:extLst>
              <a:ext uri="{FF2B5EF4-FFF2-40B4-BE49-F238E27FC236}">
                <a16:creationId xmlns:a16="http://schemas.microsoft.com/office/drawing/2014/main" id="{B0A90747-26C3-40BE-B563-0AEEF322B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15313" y="6356350"/>
            <a:ext cx="471487" cy="3651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4068C05-AD68-45B0-B20E-0EB550678DA6}" type="slidenum">
              <a:rPr lang="en-US" altLang="zh-CN" sz="1400" smtClean="0"/>
              <a:pPr>
                <a:spcBef>
                  <a:spcPct val="0"/>
                </a:spcBef>
                <a:buFontTx/>
                <a:buNone/>
              </a:pPr>
              <a:t>1</a:t>
            </a:fld>
            <a:endParaRPr lang="en-US" altLang="zh-CN" sz="1400"/>
          </a:p>
        </p:txBody>
      </p:sp>
      <p:sp>
        <p:nvSpPr>
          <p:cNvPr id="16387" name="TextBox 36">
            <a:extLst>
              <a:ext uri="{FF2B5EF4-FFF2-40B4-BE49-F238E27FC236}">
                <a16:creationId xmlns:a16="http://schemas.microsoft.com/office/drawing/2014/main" id="{8D5559B8-FE64-422B-ACE4-AB21B22B83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750" y="2276475"/>
            <a:ext cx="7375525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kumimoji="0" lang="zh-CN" altLang="en-US" sz="4400">
                <a:solidFill>
                  <a:srgbClr val="C00000"/>
                </a:solidFill>
                <a:latin typeface="华文琥珀" panose="02010800040101010101" pitchFamily="2" charset="-122"/>
                <a:ea typeface="华文琥珀" panose="02010800040101010101" pitchFamily="2" charset="-122"/>
              </a:rPr>
              <a:t>第六章   磁测量传感器</a:t>
            </a: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93E0263F-6BFA-4F3B-B64A-B8104ABF4CB8}"/>
              </a:ext>
            </a:extLst>
          </p:cNvPr>
          <p:cNvSpPr/>
          <p:nvPr/>
        </p:nvSpPr>
        <p:spPr>
          <a:xfrm>
            <a:off x="117475" y="1420813"/>
            <a:ext cx="4206875" cy="46037"/>
          </a:xfrm>
          <a:prstGeom prst="rect">
            <a:avLst/>
          </a:prstGeom>
          <a:gradFill flip="none" rotWithShape="1"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85C9AAB1-F052-4CA9-9032-C31B1EBB86BD}"/>
              </a:ext>
            </a:extLst>
          </p:cNvPr>
          <p:cNvSpPr/>
          <p:nvPr/>
        </p:nvSpPr>
        <p:spPr>
          <a:xfrm rot="10800000" flipV="1">
            <a:off x="5054600" y="4221163"/>
            <a:ext cx="4089400" cy="46037"/>
          </a:xfrm>
          <a:prstGeom prst="rect">
            <a:avLst/>
          </a:prstGeom>
          <a:gradFill flip="none" rotWithShape="1"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16390" name="Picture 10" descr="http://bimg.instrument.com.cn/show/pic/C17089.jpg">
            <a:extLst>
              <a:ext uri="{FF2B5EF4-FFF2-40B4-BE49-F238E27FC236}">
                <a16:creationId xmlns:a16="http://schemas.microsoft.com/office/drawing/2014/main" id="{12BA40F2-E5E3-400C-99D8-5143DB0E7A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425" y="4292600"/>
            <a:ext cx="2481263" cy="2289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91" name="Picture 2" descr="http://t1.gstatic.com/images?q=tbn:ANd9GcQAQ4UFJr_vgWa2Zwv3p7t9bycnW3vgc2fMR1X3j_OKoGnWAAO-">
            <a:extLst>
              <a:ext uri="{FF2B5EF4-FFF2-40B4-BE49-F238E27FC236}">
                <a16:creationId xmlns:a16="http://schemas.microsoft.com/office/drawing/2014/main" id="{A2950AD5-51E6-4A05-B83F-3A9851CDD9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188913"/>
            <a:ext cx="1131887" cy="1123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7">
            <a:extLst>
              <a:ext uri="{FF2B5EF4-FFF2-40B4-BE49-F238E27FC236}">
                <a16:creationId xmlns:a16="http://schemas.microsoft.com/office/drawing/2014/main" id="{564DD9EB-6910-4D60-ABB7-A8801342F8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288" y="981075"/>
            <a:ext cx="8137525" cy="19431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/>
          <a:lstStyle/>
          <a:p>
            <a:pPr marL="342900" indent="-342900">
              <a:lnSpc>
                <a:spcPct val="120000"/>
              </a:lnSpc>
              <a:buClr>
                <a:schemeClr val="accent1"/>
              </a:buClr>
              <a:defRPr/>
            </a:pPr>
            <a:r>
              <a:rPr kumimoji="1" lang="zh-CN" altLang="en-US" sz="2800" b="1" dirty="0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黑体" pitchFamily="2" charset="-122"/>
                <a:sym typeface="Symbol" pitchFamily="18" charset="2"/>
              </a:rPr>
              <a:t>巨磁阻传感器 </a:t>
            </a:r>
            <a:r>
              <a:rPr kumimoji="1" lang="en-US" altLang="zh-CN" sz="2800" b="1" dirty="0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黑体" pitchFamily="2" charset="-122"/>
                <a:sym typeface="Symbol" pitchFamily="18" charset="2"/>
              </a:rPr>
              <a:t>Giant </a:t>
            </a:r>
            <a:r>
              <a:rPr kumimoji="1" lang="de-DE" altLang="zh-CN" sz="2800" b="1" dirty="0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黑体" pitchFamily="2" charset="-122"/>
                <a:sym typeface="Symbol" pitchFamily="18" charset="2"/>
              </a:rPr>
              <a:t>MagnetoResistive sensors</a:t>
            </a:r>
            <a:endParaRPr kumimoji="1" lang="en-US" altLang="zh-CN" sz="2800" b="1" dirty="0">
              <a:solidFill>
                <a:srgbClr val="000066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  <a:ea typeface="黑体" pitchFamily="2" charset="-122"/>
              <a:sym typeface="Symbol" pitchFamily="18" charset="2"/>
            </a:endParaRPr>
          </a:p>
          <a:p>
            <a:pPr>
              <a:spcBef>
                <a:spcPts val="600"/>
              </a:spcBef>
              <a:buClr>
                <a:schemeClr val="accent1"/>
              </a:buClr>
              <a:defRPr/>
            </a:pPr>
            <a:r>
              <a:rPr lang="zh-CN" altLang="en-US" sz="2800" dirty="0">
                <a:solidFill>
                  <a:schemeClr val="accent2">
                    <a:lumMod val="50000"/>
                  </a:schemeClr>
                </a:solidFill>
              </a:rPr>
              <a:t>巨磁阻效应是指</a:t>
            </a:r>
            <a:r>
              <a:rPr lang="zh-CN" altLang="en-US" sz="2800" dirty="0">
                <a:solidFill>
                  <a:srgbClr val="C00000"/>
                </a:solidFill>
              </a:rPr>
              <a:t>磁性材料电阻率</a:t>
            </a:r>
            <a:r>
              <a:rPr lang="zh-CN" altLang="en-US" sz="2800" dirty="0">
                <a:solidFill>
                  <a:schemeClr val="accent2">
                    <a:lumMod val="50000"/>
                  </a:schemeClr>
                </a:solidFill>
              </a:rPr>
              <a:t>在外磁场作用产生相对于无外磁场作用时的巨大变化的现象。巨磁阻是一种量子力学效应，与层状磁性薄膜结构有关。</a:t>
            </a:r>
          </a:p>
        </p:txBody>
      </p:sp>
      <p:pic>
        <p:nvPicPr>
          <p:cNvPr id="26627" name="Picture 6" descr="Anisotroper Magnetowiderstand                                  0000D57AFranks Harddisk                ABA78158:">
            <a:extLst>
              <a:ext uri="{FF2B5EF4-FFF2-40B4-BE49-F238E27FC236}">
                <a16:creationId xmlns:a16="http://schemas.microsoft.com/office/drawing/2014/main" id="{9435529A-A9E1-4FF0-95E1-39BE79FD07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6" t="4173" b="8348"/>
          <a:stretch>
            <a:fillRect/>
          </a:stretch>
        </p:blipFill>
        <p:spPr bwMode="auto">
          <a:xfrm>
            <a:off x="0" y="2924175"/>
            <a:ext cx="4343400" cy="3138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6628" name="Group 7">
            <a:extLst>
              <a:ext uri="{FF2B5EF4-FFF2-40B4-BE49-F238E27FC236}">
                <a16:creationId xmlns:a16="http://schemas.microsoft.com/office/drawing/2014/main" id="{805E77BE-4DE2-43AA-8E1B-E73DD08559CA}"/>
              </a:ext>
            </a:extLst>
          </p:cNvPr>
          <p:cNvGrpSpPr>
            <a:grpSpLocks/>
          </p:cNvGrpSpPr>
          <p:nvPr/>
        </p:nvGrpSpPr>
        <p:grpSpPr bwMode="auto">
          <a:xfrm>
            <a:off x="4572000" y="3068638"/>
            <a:ext cx="3924300" cy="2873375"/>
            <a:chOff x="3232" y="1127"/>
            <a:chExt cx="2472" cy="1810"/>
          </a:xfrm>
        </p:grpSpPr>
        <p:sp>
          <p:nvSpPr>
            <p:cNvPr id="26630" name="AutoShape 8">
              <a:extLst>
                <a:ext uri="{FF2B5EF4-FFF2-40B4-BE49-F238E27FC236}">
                  <a16:creationId xmlns:a16="http://schemas.microsoft.com/office/drawing/2014/main" id="{7A34B7BA-0AB8-4547-AB4B-8060F53BF2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4" y="1270"/>
              <a:ext cx="1120" cy="469"/>
            </a:xfrm>
            <a:prstGeom prst="cube">
              <a:avLst>
                <a:gd name="adj" fmla="val 25000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20000"/>
                </a:lnSpc>
                <a:spcBef>
                  <a:spcPct val="0"/>
                </a:spcBef>
                <a:buFontTx/>
                <a:buNone/>
              </a:pPr>
              <a:endParaRPr kumimoji="0" lang="zh-CN" altLang="en-US" sz="2000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26631" name="Line 9">
              <a:extLst>
                <a:ext uri="{FF2B5EF4-FFF2-40B4-BE49-F238E27FC236}">
                  <a16:creationId xmlns:a16="http://schemas.microsoft.com/office/drawing/2014/main" id="{0ABFE7F7-920E-49C9-8B7A-18C3CB011FE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35" y="1508"/>
              <a:ext cx="17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6632" name="Line 10">
              <a:extLst>
                <a:ext uri="{FF2B5EF4-FFF2-40B4-BE49-F238E27FC236}">
                  <a16:creationId xmlns:a16="http://schemas.microsoft.com/office/drawing/2014/main" id="{8F80E9F5-AC75-47EF-9482-3EDE72FB36E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07" y="1508"/>
              <a:ext cx="508" cy="0"/>
            </a:xfrm>
            <a:prstGeom prst="line">
              <a:avLst/>
            </a:prstGeom>
            <a:noFill/>
            <a:ln w="19050">
              <a:solidFill>
                <a:srgbClr val="1822CD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6633" name="Line 11">
              <a:extLst>
                <a:ext uri="{FF2B5EF4-FFF2-40B4-BE49-F238E27FC236}">
                  <a16:creationId xmlns:a16="http://schemas.microsoft.com/office/drawing/2014/main" id="{E0237137-BD2C-45C2-8982-6FA9915234D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07" y="1508"/>
              <a:ext cx="2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6634" name="Text Box 12">
              <a:extLst>
                <a:ext uri="{FF2B5EF4-FFF2-40B4-BE49-F238E27FC236}">
                  <a16:creationId xmlns:a16="http://schemas.microsoft.com/office/drawing/2014/main" id="{330B9F52-304D-4EA3-B2B9-008ADD2B62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01" y="1495"/>
              <a:ext cx="307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20000"/>
                </a:lnSpc>
                <a:spcBef>
                  <a:spcPct val="0"/>
                </a:spcBef>
                <a:buFontTx/>
                <a:buNone/>
              </a:pPr>
              <a:r>
                <a:rPr kumimoji="0" lang="de-DE" altLang="zh-CN" sz="2000" b="1">
                  <a:solidFill>
                    <a:srgbClr val="1822CD"/>
                  </a:solidFill>
                  <a:latin typeface="楷体_GB2312" pitchFamily="49" charset="-122"/>
                </a:rPr>
                <a:t>M</a:t>
              </a:r>
              <a:r>
                <a:rPr kumimoji="0" lang="de-DE" altLang="zh-CN" sz="2000" baseline="-25000">
                  <a:solidFill>
                    <a:srgbClr val="1822CD"/>
                  </a:solidFill>
                  <a:latin typeface="楷体_GB2312" pitchFamily="49" charset="-122"/>
                </a:rPr>
                <a:t>s</a:t>
              </a:r>
              <a:endParaRPr kumimoji="0" lang="de-DE" altLang="zh-CN" sz="2000" b="1">
                <a:solidFill>
                  <a:srgbClr val="1822CD"/>
                </a:solidFill>
                <a:latin typeface="楷体_GB2312" pitchFamily="49" charset="-122"/>
              </a:endParaRPr>
            </a:p>
          </p:txBody>
        </p:sp>
        <p:sp>
          <p:nvSpPr>
            <p:cNvPr id="26635" name="Text Box 13">
              <a:extLst>
                <a:ext uri="{FF2B5EF4-FFF2-40B4-BE49-F238E27FC236}">
                  <a16:creationId xmlns:a16="http://schemas.microsoft.com/office/drawing/2014/main" id="{F0A0559A-3ACE-43CE-BC3B-733DB3A076E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53" y="1435"/>
              <a:ext cx="19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20000"/>
                </a:lnSpc>
                <a:spcBef>
                  <a:spcPct val="0"/>
                </a:spcBef>
                <a:buFontTx/>
                <a:buNone/>
              </a:pPr>
              <a:r>
                <a:rPr kumimoji="0" lang="de-DE" altLang="zh-CN" sz="2000">
                  <a:latin typeface="楷体_GB2312" pitchFamily="49" charset="-122"/>
                </a:rPr>
                <a:t>b</a:t>
              </a:r>
            </a:p>
          </p:txBody>
        </p:sp>
        <p:sp>
          <p:nvSpPr>
            <p:cNvPr id="26636" name="Line 14">
              <a:extLst>
                <a:ext uri="{FF2B5EF4-FFF2-40B4-BE49-F238E27FC236}">
                  <a16:creationId xmlns:a16="http://schemas.microsoft.com/office/drawing/2014/main" id="{BFB97A3A-AC8A-47F2-9E38-72EE9045C73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547" y="1388"/>
              <a:ext cx="0" cy="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6637" name="Line 15">
              <a:extLst>
                <a:ext uri="{FF2B5EF4-FFF2-40B4-BE49-F238E27FC236}">
                  <a16:creationId xmlns:a16="http://schemas.microsoft.com/office/drawing/2014/main" id="{058E0306-F5F8-4028-8968-4079B8AAEE2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47" y="1636"/>
              <a:ext cx="0" cy="1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6638" name="Text Box 16">
              <a:extLst>
                <a:ext uri="{FF2B5EF4-FFF2-40B4-BE49-F238E27FC236}">
                  <a16:creationId xmlns:a16="http://schemas.microsoft.com/office/drawing/2014/main" id="{0FF30A41-58CE-4D08-9884-D0F67458ABB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45" y="1706"/>
              <a:ext cx="169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20000"/>
                </a:lnSpc>
                <a:spcBef>
                  <a:spcPct val="0"/>
                </a:spcBef>
                <a:buFontTx/>
                <a:buNone/>
              </a:pPr>
              <a:r>
                <a:rPr kumimoji="0" lang="de-DE" altLang="zh-CN" sz="2000" i="1">
                  <a:latin typeface="楷体_GB2312" pitchFamily="49" charset="-122"/>
                </a:rPr>
                <a:t>l</a:t>
              </a:r>
            </a:p>
          </p:txBody>
        </p:sp>
        <p:sp>
          <p:nvSpPr>
            <p:cNvPr id="26639" name="Line 17">
              <a:extLst>
                <a:ext uri="{FF2B5EF4-FFF2-40B4-BE49-F238E27FC236}">
                  <a16:creationId xmlns:a16="http://schemas.microsoft.com/office/drawing/2014/main" id="{4E225B37-AA78-4E1B-B8EA-26B11225B1F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51" y="1820"/>
              <a:ext cx="40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arrow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6640" name="Line 18">
              <a:extLst>
                <a:ext uri="{FF2B5EF4-FFF2-40B4-BE49-F238E27FC236}">
                  <a16:creationId xmlns:a16="http://schemas.microsoft.com/office/drawing/2014/main" id="{F4E2C43E-8D06-4877-B926-1618688C5A3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91" y="1824"/>
              <a:ext cx="46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6641" name="Text Box 19">
              <a:extLst>
                <a:ext uri="{FF2B5EF4-FFF2-40B4-BE49-F238E27FC236}">
                  <a16:creationId xmlns:a16="http://schemas.microsoft.com/office/drawing/2014/main" id="{EDEB04C6-8896-4965-8B90-91C53B64E30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61" y="1127"/>
              <a:ext cx="19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20000"/>
                </a:lnSpc>
                <a:spcBef>
                  <a:spcPct val="0"/>
                </a:spcBef>
                <a:buFontTx/>
                <a:buNone/>
              </a:pPr>
              <a:r>
                <a:rPr kumimoji="0" lang="de-DE" altLang="zh-CN" sz="2000">
                  <a:latin typeface="楷体_GB2312" pitchFamily="49" charset="-122"/>
                </a:rPr>
                <a:t>d</a:t>
              </a:r>
            </a:p>
          </p:txBody>
        </p:sp>
        <p:sp>
          <p:nvSpPr>
            <p:cNvPr id="26642" name="Line 20">
              <a:extLst>
                <a:ext uri="{FF2B5EF4-FFF2-40B4-BE49-F238E27FC236}">
                  <a16:creationId xmlns:a16="http://schemas.microsoft.com/office/drawing/2014/main" id="{BECC98C1-BA49-47BE-B717-08CF50ABE4F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75" y="1268"/>
              <a:ext cx="116" cy="12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arrow" w="med" len="med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6643" name="Text Box 21">
              <a:extLst>
                <a:ext uri="{FF2B5EF4-FFF2-40B4-BE49-F238E27FC236}">
                  <a16:creationId xmlns:a16="http://schemas.microsoft.com/office/drawing/2014/main" id="{E939561B-6293-403D-968C-13B8C4EBC90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50" y="1262"/>
              <a:ext cx="191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20000"/>
                </a:lnSpc>
                <a:spcBef>
                  <a:spcPct val="0"/>
                </a:spcBef>
                <a:buFontTx/>
                <a:buNone/>
              </a:pPr>
              <a:r>
                <a:rPr kumimoji="0" lang="de-DE" altLang="zh-CN" sz="2000" b="1">
                  <a:latin typeface="楷体_GB2312" pitchFamily="49" charset="-122"/>
                </a:rPr>
                <a:t>I</a:t>
              </a:r>
            </a:p>
          </p:txBody>
        </p:sp>
        <p:graphicFrame>
          <p:nvGraphicFramePr>
            <p:cNvPr id="26644" name="Object 3">
              <a:extLst>
                <a:ext uri="{FF2B5EF4-FFF2-40B4-BE49-F238E27FC236}">
                  <a16:creationId xmlns:a16="http://schemas.microsoft.com/office/drawing/2014/main" id="{981BB3A8-60B5-4EA5-9FAD-51A426134FAF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992" y="1326"/>
            <a:ext cx="712" cy="36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6700" name="Formel" r:id="rId4" imgW="1130300" imgH="584200" progId="Equation.3">
                    <p:embed/>
                  </p:oleObj>
                </mc:Choice>
                <mc:Fallback>
                  <p:oleObj name="Formel" r:id="rId4" imgW="1130300" imgH="584200" progId="Equation.3">
                    <p:embed/>
                    <p:pic>
                      <p:nvPicPr>
                        <p:cNvPr id="0" name="Object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992" y="1326"/>
                          <a:ext cx="712" cy="36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6645" name="Line 23">
              <a:extLst>
                <a:ext uri="{FF2B5EF4-FFF2-40B4-BE49-F238E27FC236}">
                  <a16:creationId xmlns:a16="http://schemas.microsoft.com/office/drawing/2014/main" id="{CC0D1BB6-31FA-49BC-AD88-8E22D5F7E05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75" y="1396"/>
              <a:ext cx="0" cy="7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6646" name="Line 24">
              <a:extLst>
                <a:ext uri="{FF2B5EF4-FFF2-40B4-BE49-F238E27FC236}">
                  <a16:creationId xmlns:a16="http://schemas.microsoft.com/office/drawing/2014/main" id="{4441FBA7-EF61-422A-AE82-EDF0013B243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00" y="1396"/>
              <a:ext cx="0" cy="7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6647" name="AutoShape 25">
              <a:extLst>
                <a:ext uri="{FF2B5EF4-FFF2-40B4-BE49-F238E27FC236}">
                  <a16:creationId xmlns:a16="http://schemas.microsoft.com/office/drawing/2014/main" id="{1B3C8CE2-6801-46EA-ADD2-B1A172F6F1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1" y="2213"/>
              <a:ext cx="1120" cy="469"/>
            </a:xfrm>
            <a:prstGeom prst="cube">
              <a:avLst>
                <a:gd name="adj" fmla="val 25000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20000"/>
                </a:lnSpc>
                <a:spcBef>
                  <a:spcPct val="0"/>
                </a:spcBef>
                <a:buFontTx/>
                <a:buNone/>
              </a:pPr>
              <a:endParaRPr kumimoji="0" lang="zh-CN" altLang="en-US" sz="2000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26648" name="Line 26">
              <a:extLst>
                <a:ext uri="{FF2B5EF4-FFF2-40B4-BE49-F238E27FC236}">
                  <a16:creationId xmlns:a16="http://schemas.microsoft.com/office/drawing/2014/main" id="{9CDDB1A6-FC59-4AED-BB75-52DECA94047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32" y="2451"/>
              <a:ext cx="17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6649" name="Line 27">
              <a:extLst>
                <a:ext uri="{FF2B5EF4-FFF2-40B4-BE49-F238E27FC236}">
                  <a16:creationId xmlns:a16="http://schemas.microsoft.com/office/drawing/2014/main" id="{8EFF905B-FDCC-4EFA-9D05-F03B7431AEA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04" y="2451"/>
              <a:ext cx="2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6650" name="Text Box 28">
              <a:extLst>
                <a:ext uri="{FF2B5EF4-FFF2-40B4-BE49-F238E27FC236}">
                  <a16:creationId xmlns:a16="http://schemas.microsoft.com/office/drawing/2014/main" id="{8E9FE1F9-7E5E-4649-96CF-ADFA8DBC20E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22" y="2438"/>
              <a:ext cx="307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20000"/>
                </a:lnSpc>
                <a:spcBef>
                  <a:spcPct val="0"/>
                </a:spcBef>
                <a:buFontTx/>
                <a:buNone/>
              </a:pPr>
              <a:r>
                <a:rPr kumimoji="0" lang="de-DE" altLang="zh-CN" sz="2000" b="1">
                  <a:solidFill>
                    <a:srgbClr val="1822CD"/>
                  </a:solidFill>
                  <a:latin typeface="楷体_GB2312" pitchFamily="49" charset="-122"/>
                </a:rPr>
                <a:t>M</a:t>
              </a:r>
              <a:r>
                <a:rPr kumimoji="0" lang="de-DE" altLang="zh-CN" sz="2000" baseline="-25000">
                  <a:solidFill>
                    <a:srgbClr val="1822CD"/>
                  </a:solidFill>
                  <a:latin typeface="楷体_GB2312" pitchFamily="49" charset="-122"/>
                </a:rPr>
                <a:t>s</a:t>
              </a:r>
              <a:endParaRPr kumimoji="0" lang="de-DE" altLang="zh-CN" sz="2000" b="1">
                <a:solidFill>
                  <a:srgbClr val="1822CD"/>
                </a:solidFill>
                <a:latin typeface="楷体_GB2312" pitchFamily="49" charset="-122"/>
              </a:endParaRPr>
            </a:p>
          </p:txBody>
        </p:sp>
        <p:sp>
          <p:nvSpPr>
            <p:cNvPr id="26651" name="Text Box 29">
              <a:extLst>
                <a:ext uri="{FF2B5EF4-FFF2-40B4-BE49-F238E27FC236}">
                  <a16:creationId xmlns:a16="http://schemas.microsoft.com/office/drawing/2014/main" id="{C3B9DE83-329B-468C-9B7F-0343AA106C8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50" y="2378"/>
              <a:ext cx="19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20000"/>
                </a:lnSpc>
                <a:spcBef>
                  <a:spcPct val="0"/>
                </a:spcBef>
                <a:buFontTx/>
                <a:buNone/>
              </a:pPr>
              <a:r>
                <a:rPr kumimoji="0" lang="de-DE" altLang="zh-CN" sz="2000">
                  <a:latin typeface="楷体_GB2312" pitchFamily="49" charset="-122"/>
                </a:rPr>
                <a:t>b</a:t>
              </a:r>
            </a:p>
          </p:txBody>
        </p:sp>
        <p:sp>
          <p:nvSpPr>
            <p:cNvPr id="26652" name="Line 30">
              <a:extLst>
                <a:ext uri="{FF2B5EF4-FFF2-40B4-BE49-F238E27FC236}">
                  <a16:creationId xmlns:a16="http://schemas.microsoft.com/office/drawing/2014/main" id="{61474853-E9B4-44F9-A2AC-4B8BBE213EB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544" y="2331"/>
              <a:ext cx="0" cy="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6653" name="Line 31">
              <a:extLst>
                <a:ext uri="{FF2B5EF4-FFF2-40B4-BE49-F238E27FC236}">
                  <a16:creationId xmlns:a16="http://schemas.microsoft.com/office/drawing/2014/main" id="{63822DAC-233B-4361-BF80-F12DFC57CA6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44" y="2579"/>
              <a:ext cx="0" cy="1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6654" name="Text Box 32">
              <a:extLst>
                <a:ext uri="{FF2B5EF4-FFF2-40B4-BE49-F238E27FC236}">
                  <a16:creationId xmlns:a16="http://schemas.microsoft.com/office/drawing/2014/main" id="{D51015D0-F9F3-41C6-BE5C-7F9B61F7CBA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42" y="2649"/>
              <a:ext cx="169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20000"/>
                </a:lnSpc>
                <a:spcBef>
                  <a:spcPct val="0"/>
                </a:spcBef>
                <a:buFontTx/>
                <a:buNone/>
              </a:pPr>
              <a:r>
                <a:rPr kumimoji="0" lang="de-DE" altLang="zh-CN" sz="2000" i="1">
                  <a:latin typeface="楷体_GB2312" pitchFamily="49" charset="-122"/>
                </a:rPr>
                <a:t>l</a:t>
              </a:r>
            </a:p>
          </p:txBody>
        </p:sp>
        <p:sp>
          <p:nvSpPr>
            <p:cNvPr id="26655" name="Line 33">
              <a:extLst>
                <a:ext uri="{FF2B5EF4-FFF2-40B4-BE49-F238E27FC236}">
                  <a16:creationId xmlns:a16="http://schemas.microsoft.com/office/drawing/2014/main" id="{95C4F4AA-167A-4198-B192-3BC542D743A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48" y="2763"/>
              <a:ext cx="40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arrow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6656" name="Line 34">
              <a:extLst>
                <a:ext uri="{FF2B5EF4-FFF2-40B4-BE49-F238E27FC236}">
                  <a16:creationId xmlns:a16="http://schemas.microsoft.com/office/drawing/2014/main" id="{F4773A48-93C4-4A95-8BC4-33937C70A6B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88" y="2767"/>
              <a:ext cx="46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6657" name="Text Box 35">
              <a:extLst>
                <a:ext uri="{FF2B5EF4-FFF2-40B4-BE49-F238E27FC236}">
                  <a16:creationId xmlns:a16="http://schemas.microsoft.com/office/drawing/2014/main" id="{4C9726EB-DC15-499F-98A0-F7A43B4B2B7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58" y="2070"/>
              <a:ext cx="19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20000"/>
                </a:lnSpc>
                <a:spcBef>
                  <a:spcPct val="0"/>
                </a:spcBef>
                <a:buFontTx/>
                <a:buNone/>
              </a:pPr>
              <a:r>
                <a:rPr kumimoji="0" lang="de-DE" altLang="zh-CN" sz="2000">
                  <a:latin typeface="楷体_GB2312" pitchFamily="49" charset="-122"/>
                </a:rPr>
                <a:t>d</a:t>
              </a:r>
            </a:p>
          </p:txBody>
        </p:sp>
        <p:sp>
          <p:nvSpPr>
            <p:cNvPr id="26658" name="Line 36">
              <a:extLst>
                <a:ext uri="{FF2B5EF4-FFF2-40B4-BE49-F238E27FC236}">
                  <a16:creationId xmlns:a16="http://schemas.microsoft.com/office/drawing/2014/main" id="{90F0FC19-E2FC-4D50-8B1C-C7B7B0510D6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72" y="2211"/>
              <a:ext cx="116" cy="12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arrow" w="med" len="med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6659" name="Text Box 37">
              <a:extLst>
                <a:ext uri="{FF2B5EF4-FFF2-40B4-BE49-F238E27FC236}">
                  <a16:creationId xmlns:a16="http://schemas.microsoft.com/office/drawing/2014/main" id="{A9C00249-DAB0-4AB8-9623-B95B888FD85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47" y="2205"/>
              <a:ext cx="191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20000"/>
                </a:lnSpc>
                <a:spcBef>
                  <a:spcPct val="0"/>
                </a:spcBef>
                <a:buFontTx/>
                <a:buNone/>
              </a:pPr>
              <a:r>
                <a:rPr kumimoji="0" lang="de-DE" altLang="zh-CN" sz="2000" b="1">
                  <a:latin typeface="楷体_GB2312" pitchFamily="49" charset="-122"/>
                </a:rPr>
                <a:t>I</a:t>
              </a:r>
            </a:p>
          </p:txBody>
        </p:sp>
        <p:graphicFrame>
          <p:nvGraphicFramePr>
            <p:cNvPr id="26660" name="Object 4">
              <a:extLst>
                <a:ext uri="{FF2B5EF4-FFF2-40B4-BE49-F238E27FC236}">
                  <a16:creationId xmlns:a16="http://schemas.microsoft.com/office/drawing/2014/main" id="{814AD9D8-0155-4206-9A1F-8C5C13740AB1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989" y="2269"/>
            <a:ext cx="712" cy="36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6701" name="Formel" r:id="rId6" imgW="1130300" imgH="584200" progId="Equation.3">
                    <p:embed/>
                  </p:oleObj>
                </mc:Choice>
                <mc:Fallback>
                  <p:oleObj name="Formel" r:id="rId6" imgW="1130300" imgH="584200" progId="Equation.3">
                    <p:embed/>
                    <p:pic>
                      <p:nvPicPr>
                        <p:cNvPr id="0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989" y="2269"/>
                          <a:ext cx="712" cy="36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6661" name="Line 39">
              <a:extLst>
                <a:ext uri="{FF2B5EF4-FFF2-40B4-BE49-F238E27FC236}">
                  <a16:creationId xmlns:a16="http://schemas.microsoft.com/office/drawing/2014/main" id="{A1A1FF20-E4CC-4FAB-9C0D-E6DD57D2678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97" y="2339"/>
              <a:ext cx="0" cy="7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6662" name="Line 40">
              <a:extLst>
                <a:ext uri="{FF2B5EF4-FFF2-40B4-BE49-F238E27FC236}">
                  <a16:creationId xmlns:a16="http://schemas.microsoft.com/office/drawing/2014/main" id="{1A8BB31E-26D5-45D3-90EA-DAD9EC4965F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55" y="2410"/>
              <a:ext cx="8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6663" name="Line 41">
              <a:extLst>
                <a:ext uri="{FF2B5EF4-FFF2-40B4-BE49-F238E27FC236}">
                  <a16:creationId xmlns:a16="http://schemas.microsoft.com/office/drawing/2014/main" id="{EF3A552A-B607-4705-A62A-0E1E86F78E4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901" y="2378"/>
              <a:ext cx="0" cy="256"/>
            </a:xfrm>
            <a:prstGeom prst="line">
              <a:avLst/>
            </a:prstGeom>
            <a:noFill/>
            <a:ln w="19050">
              <a:solidFill>
                <a:srgbClr val="1822CD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39" name="Rectangle 2">
            <a:extLst>
              <a:ext uri="{FF2B5EF4-FFF2-40B4-BE49-F238E27FC236}">
                <a16:creationId xmlns:a16="http://schemas.microsoft.com/office/drawing/2014/main" id="{28B4A21E-FADB-47B7-9B0D-AE8533009EA9}"/>
              </a:ext>
            </a:extLst>
          </p:cNvPr>
          <p:cNvSpPr txBox="1">
            <a:spLocks noChangeArrowheads="1"/>
          </p:cNvSpPr>
          <p:nvPr/>
        </p:nvSpPr>
        <p:spPr>
          <a:xfrm>
            <a:off x="500063" y="142875"/>
            <a:ext cx="4071937" cy="769938"/>
          </a:xfrm>
          <a:prstGeom prst="rect">
            <a:avLst/>
          </a:prstGeom>
        </p:spPr>
        <p:txBody>
          <a:bodyPr/>
          <a:lstStyle/>
          <a:p>
            <a:pPr eaLnBrk="1" hangingPunct="1">
              <a:defRPr/>
            </a:pPr>
            <a:r>
              <a:rPr kumimoji="1" lang="en-US" altLang="zh-CN" sz="4000" b="1" kern="0" dirty="0">
                <a:solidFill>
                  <a:srgbClr val="C00000"/>
                </a:solidFill>
                <a:latin typeface="+mj-lt"/>
                <a:ea typeface="+mj-ea"/>
                <a:cs typeface="Times New Roman" pitchFamily="18" charset="0"/>
              </a:rPr>
              <a:t>0 </a:t>
            </a:r>
            <a:r>
              <a:rPr kumimoji="1" lang="zh-CN" altLang="en-US" sz="4000" b="1" kern="0" dirty="0">
                <a:solidFill>
                  <a:srgbClr val="C00000"/>
                </a:solidFill>
                <a:latin typeface="+mj-lt"/>
                <a:ea typeface="+mj-ea"/>
                <a:cs typeface="Times New Roman" pitchFamily="18" charset="0"/>
              </a:rPr>
              <a:t>概述（续）</a:t>
            </a:r>
            <a:endParaRPr kumimoji="1" lang="zh-CN" altLang="en-US" sz="4000" kern="0" dirty="0">
              <a:solidFill>
                <a:srgbClr val="C00000"/>
              </a:solidFill>
              <a:latin typeface="黑体" pitchFamily="2" charset="-122"/>
              <a:ea typeface="黑体" pitchFamily="2" charset="-122"/>
              <a:cs typeface="+mj-cs"/>
            </a:endParaRPr>
          </a:p>
        </p:txBody>
      </p:sp>
    </p:spTree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7">
            <a:extLst>
              <a:ext uri="{FF2B5EF4-FFF2-40B4-BE49-F238E27FC236}">
                <a16:creationId xmlns:a16="http://schemas.microsoft.com/office/drawing/2014/main" id="{6EB8D744-A702-4157-81E5-AE25632FB0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288" y="981075"/>
            <a:ext cx="8137525" cy="576263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/>
          <a:lstStyle/>
          <a:p>
            <a:pPr marL="342900" indent="-342900">
              <a:lnSpc>
                <a:spcPct val="120000"/>
              </a:lnSpc>
              <a:buClr>
                <a:schemeClr val="accent1"/>
              </a:buClr>
              <a:defRPr/>
            </a:pPr>
            <a:r>
              <a:rPr kumimoji="1" lang="zh-CN" altLang="en-US" sz="2800" b="1" dirty="0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黑体" pitchFamily="2" charset="-122"/>
                <a:sym typeface="Symbol" pitchFamily="18" charset="2"/>
              </a:rPr>
              <a:t>巨磁阻传感器 </a:t>
            </a:r>
            <a:r>
              <a:rPr kumimoji="1" lang="en-US" altLang="zh-CN" sz="2800" b="1" dirty="0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黑体" pitchFamily="2" charset="-122"/>
                <a:sym typeface="Symbol" pitchFamily="18" charset="2"/>
              </a:rPr>
              <a:t>Giant </a:t>
            </a:r>
            <a:r>
              <a:rPr kumimoji="1" lang="de-DE" altLang="zh-CN" sz="2800" b="1" dirty="0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黑体" pitchFamily="2" charset="-122"/>
                <a:sym typeface="Symbol" pitchFamily="18" charset="2"/>
              </a:rPr>
              <a:t>MagnetoResistive sensors</a:t>
            </a:r>
            <a:endParaRPr kumimoji="1" lang="en-US" altLang="zh-CN" sz="2800" b="1" dirty="0">
              <a:solidFill>
                <a:srgbClr val="000066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  <a:ea typeface="黑体" pitchFamily="2" charset="-122"/>
              <a:sym typeface="Symbol" pitchFamily="18" charset="2"/>
            </a:endParaRPr>
          </a:p>
        </p:txBody>
      </p:sp>
      <p:pic>
        <p:nvPicPr>
          <p:cNvPr id="27651" name="Picture 3" descr="GMR.tif                                                        00008A55Vorlesungen                    B9A68DE0:">
            <a:extLst>
              <a:ext uri="{FF2B5EF4-FFF2-40B4-BE49-F238E27FC236}">
                <a16:creationId xmlns:a16="http://schemas.microsoft.com/office/drawing/2014/main" id="{4913AF06-6F3F-4FD8-8021-6B11476E4C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924175"/>
            <a:ext cx="6029325" cy="323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2" name="Picture 4" descr="&#10;Spuren.tif                                                     00008A55Vorlesungen                    B9A68DE0:">
            <a:extLst>
              <a:ext uri="{FF2B5EF4-FFF2-40B4-BE49-F238E27FC236}">
                <a16:creationId xmlns:a16="http://schemas.microsoft.com/office/drawing/2014/main" id="{A8CBAA3E-FED9-4F61-853A-1E55A939CC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25" y="4652963"/>
            <a:ext cx="2100263" cy="201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" name="Rectangle 2">
            <a:extLst>
              <a:ext uri="{FF2B5EF4-FFF2-40B4-BE49-F238E27FC236}">
                <a16:creationId xmlns:a16="http://schemas.microsoft.com/office/drawing/2014/main" id="{1D766889-CAFF-4D31-BD07-49F453DAAD9D}"/>
              </a:ext>
            </a:extLst>
          </p:cNvPr>
          <p:cNvSpPr txBox="1">
            <a:spLocks noChangeArrowheads="1"/>
          </p:cNvSpPr>
          <p:nvPr/>
        </p:nvSpPr>
        <p:spPr>
          <a:xfrm>
            <a:off x="611188" y="2205038"/>
            <a:ext cx="3492500" cy="1143000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kumimoji="1" lang="zh-CN" altLang="en-US" sz="4400" kern="0" dirty="0">
                <a:solidFill>
                  <a:schemeClr val="tx2"/>
                </a:solidFill>
                <a:latin typeface="+mj-lt"/>
                <a:ea typeface="宋体" pitchFamily="2" charset="-122"/>
                <a:cs typeface="+mj-cs"/>
              </a:rPr>
              <a:t>硬盘读写头</a:t>
            </a:r>
            <a:endParaRPr kumimoji="1" lang="de-DE" altLang="zh-CN" sz="4400" kern="0" dirty="0">
              <a:solidFill>
                <a:schemeClr val="tx2"/>
              </a:solidFill>
              <a:latin typeface="+mj-lt"/>
              <a:ea typeface="宋体" pitchFamily="2" charset="-122"/>
              <a:cs typeface="+mj-cs"/>
            </a:endParaRPr>
          </a:p>
        </p:txBody>
      </p:sp>
      <p:pic>
        <p:nvPicPr>
          <p:cNvPr id="27654" name="Picture 4" descr="&#10;375677.jpg                                                     0002D9EBMacintosh HD                   87E6B31C:">
            <a:extLst>
              <a:ext uri="{FF2B5EF4-FFF2-40B4-BE49-F238E27FC236}">
                <a16:creationId xmlns:a16="http://schemas.microsoft.com/office/drawing/2014/main" id="{62440135-31E6-4190-AE5B-6F6808DC49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425" y="1557338"/>
            <a:ext cx="2959100" cy="1954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55" name="Rectangle 6">
            <a:extLst>
              <a:ext uri="{FF2B5EF4-FFF2-40B4-BE49-F238E27FC236}">
                <a16:creationId xmlns:a16="http://schemas.microsoft.com/office/drawing/2014/main" id="{19A3C86A-1122-4DD5-83EE-75315AF728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1863" y="3573463"/>
            <a:ext cx="2881312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kumimoji="0" lang="de-DE" altLang="zh-CN" sz="2000">
                <a:latin typeface="Helvetica" panose="020B0604020202020204" pitchFamily="34" charset="0"/>
              </a:rPr>
              <a:t>2007</a:t>
            </a:r>
            <a:r>
              <a:rPr kumimoji="0" lang="zh-CN" altLang="en-US" sz="2000">
                <a:latin typeface="Helvetica" panose="020B0604020202020204" pitchFamily="34" charset="0"/>
              </a:rPr>
              <a:t>年物理学诺奖</a:t>
            </a:r>
            <a:endParaRPr kumimoji="0" lang="de-DE" altLang="zh-CN" sz="2000">
              <a:latin typeface="Helvetica" panose="020B0604020202020204" pitchFamily="34" charset="0"/>
            </a:endParaRP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kumimoji="0" lang="de-DE" altLang="zh-CN" sz="2000">
                <a:latin typeface="Helvetica" panose="020B0604020202020204" pitchFamily="34" charset="0"/>
              </a:rPr>
              <a:t>  Peter Grünberg and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kumimoji="0" lang="de-DE" altLang="zh-CN" sz="2000">
                <a:latin typeface="Helvetica" panose="020B0604020202020204" pitchFamily="34" charset="0"/>
              </a:rPr>
              <a:t>  Albert Fert </a:t>
            </a: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2F51E1B5-9127-45B9-B002-B06166938204}"/>
              </a:ext>
            </a:extLst>
          </p:cNvPr>
          <p:cNvSpPr txBox="1">
            <a:spLocks noChangeArrowheads="1"/>
          </p:cNvSpPr>
          <p:nvPr/>
        </p:nvSpPr>
        <p:spPr>
          <a:xfrm>
            <a:off x="500063" y="142875"/>
            <a:ext cx="4071937" cy="769938"/>
          </a:xfrm>
          <a:prstGeom prst="rect">
            <a:avLst/>
          </a:prstGeom>
        </p:spPr>
        <p:txBody>
          <a:bodyPr/>
          <a:lstStyle/>
          <a:p>
            <a:pPr eaLnBrk="1" hangingPunct="1">
              <a:defRPr/>
            </a:pPr>
            <a:r>
              <a:rPr kumimoji="1" lang="en-US" altLang="zh-CN" sz="4000" b="1" kern="0" dirty="0">
                <a:solidFill>
                  <a:srgbClr val="C00000"/>
                </a:solidFill>
                <a:latin typeface="+mj-lt"/>
                <a:ea typeface="+mj-ea"/>
                <a:cs typeface="Times New Roman" pitchFamily="18" charset="0"/>
              </a:rPr>
              <a:t>0 </a:t>
            </a:r>
            <a:r>
              <a:rPr kumimoji="1" lang="zh-CN" altLang="en-US" sz="4000" b="1" kern="0" dirty="0">
                <a:solidFill>
                  <a:srgbClr val="C00000"/>
                </a:solidFill>
                <a:latin typeface="+mj-lt"/>
                <a:ea typeface="+mj-ea"/>
                <a:cs typeface="Times New Roman" pitchFamily="18" charset="0"/>
              </a:rPr>
              <a:t>概述（续）</a:t>
            </a:r>
            <a:endParaRPr kumimoji="1" lang="zh-CN" altLang="en-US" sz="4000" kern="0" dirty="0">
              <a:solidFill>
                <a:srgbClr val="C00000"/>
              </a:solidFill>
              <a:latin typeface="黑体" pitchFamily="2" charset="-122"/>
              <a:ea typeface="黑体" pitchFamily="2" charset="-122"/>
              <a:cs typeface="+mj-cs"/>
            </a:endParaRPr>
          </a:p>
        </p:txBody>
      </p:sp>
    </p:spTree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Rectangle 2">
            <a:extLst>
              <a:ext uri="{FF2B5EF4-FFF2-40B4-BE49-F238E27FC236}">
                <a16:creationId xmlns:a16="http://schemas.microsoft.com/office/drawing/2014/main" id="{405943D2-5D04-47CD-B400-B6904F32FB59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468313" y="1125538"/>
            <a:ext cx="7772400" cy="431800"/>
          </a:xfrm>
        </p:spPr>
        <p:txBody>
          <a:bodyPr lIns="92075" tIns="46038" rIns="92075" bIns="46038"/>
          <a:lstStyle/>
          <a:p>
            <a:pPr marL="342900" indent="-342900" algn="l">
              <a:lnSpc>
                <a:spcPct val="120000"/>
              </a:lnSpc>
              <a:buClr>
                <a:schemeClr val="accent1"/>
              </a:buClr>
              <a:defRPr/>
            </a:pPr>
            <a:r>
              <a:rPr lang="zh-CN" altLang="en-US" sz="2800" b="1" kern="1200" dirty="0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黑体" pitchFamily="2" charset="-122"/>
                <a:cs typeface="+mn-cs"/>
                <a:sym typeface="Symbol" pitchFamily="18" charset="2"/>
              </a:rPr>
              <a:t>磁通门传感器 </a:t>
            </a:r>
            <a:r>
              <a:rPr lang="de-DE" altLang="zh-CN" sz="2800" b="1" kern="1200" dirty="0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黑体" pitchFamily="2" charset="-122"/>
                <a:cs typeface="+mn-cs"/>
                <a:sym typeface="Symbol" pitchFamily="18" charset="2"/>
              </a:rPr>
              <a:t>Fluxgates</a:t>
            </a:r>
            <a:endParaRPr lang="en-US" altLang="zh-CN" sz="2800" b="1" kern="1200" dirty="0">
              <a:solidFill>
                <a:srgbClr val="000066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  <a:ea typeface="黑体" pitchFamily="2" charset="-122"/>
              <a:cs typeface="+mn-cs"/>
              <a:sym typeface="Symbol" pitchFamily="18" charset="2"/>
            </a:endParaRPr>
          </a:p>
        </p:txBody>
      </p:sp>
      <p:sp>
        <p:nvSpPr>
          <p:cNvPr id="28678" name="Rectangle 6">
            <a:extLst>
              <a:ext uri="{FF2B5EF4-FFF2-40B4-BE49-F238E27FC236}">
                <a16:creationId xmlns:a16="http://schemas.microsoft.com/office/drawing/2014/main" id="{45767B3E-E5F1-4BDA-9259-18B233A4F3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95725" y="25146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endParaRPr kumimoji="0" lang="zh-CN" altLang="en-US" sz="200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2058" name="Rectangle 11">
            <a:extLst>
              <a:ext uri="{FF2B5EF4-FFF2-40B4-BE49-F238E27FC236}">
                <a16:creationId xmlns:a16="http://schemas.microsoft.com/office/drawing/2014/main" id="{8A8FAEC6-F22D-4B4D-8880-96626F6C5B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825" y="1557338"/>
            <a:ext cx="8532813" cy="2246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>
              <a:spcBef>
                <a:spcPts val="600"/>
              </a:spcBef>
              <a:buClr>
                <a:schemeClr val="accent1"/>
              </a:buClr>
              <a:defRPr/>
            </a:pPr>
            <a:r>
              <a:rPr lang="zh-CN" altLang="en-US" sz="2800" dirty="0"/>
              <a:t>  磁通门传感器是利用被测磁场中</a:t>
            </a:r>
            <a:r>
              <a:rPr lang="zh-CN" altLang="en-US" sz="2800" dirty="0">
                <a:solidFill>
                  <a:srgbClr val="C00000"/>
                </a:solidFill>
              </a:rPr>
              <a:t>高导磁铁芯</a:t>
            </a:r>
            <a:r>
              <a:rPr lang="zh-CN" altLang="en-US" sz="2800" dirty="0"/>
              <a:t>在</a:t>
            </a:r>
            <a:r>
              <a:rPr lang="zh-CN" altLang="en-US" sz="2800" dirty="0">
                <a:highlight>
                  <a:srgbClr val="FFFF00"/>
                </a:highlight>
              </a:rPr>
              <a:t>交变磁场的饱和激励</a:t>
            </a:r>
            <a:r>
              <a:rPr lang="zh-CN" altLang="en-US" sz="2800" dirty="0"/>
              <a:t>下，其磁感应强度与磁场强度的非线性关系来测量弱磁场的一种传感器。磁通门传感器具有分辨力高、测量弱磁场范围宽、可靠、能够直接测量磁场的分量。</a:t>
            </a:r>
            <a:endParaRPr lang="zh-CN" altLang="en-US" sz="2800" dirty="0">
              <a:solidFill>
                <a:schemeClr val="accent2">
                  <a:lumMod val="50000"/>
                </a:schemeClr>
              </a:solidFill>
            </a:endParaRPr>
          </a:p>
        </p:txBody>
      </p:sp>
      <p:graphicFrame>
        <p:nvGraphicFramePr>
          <p:cNvPr id="28681" name="Object 12">
            <a:extLst>
              <a:ext uri="{FF2B5EF4-FFF2-40B4-BE49-F238E27FC236}">
                <a16:creationId xmlns:a16="http://schemas.microsoft.com/office/drawing/2014/main" id="{58B5F83F-8823-4264-A46F-A507BEBEAFD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68313" y="3860800"/>
          <a:ext cx="3397250" cy="1254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28" name="Image" r:id="rId4" imgW="8812698" imgH="3250794" progId="Photoshop.Image.6">
                  <p:embed/>
                </p:oleObj>
              </mc:Choice>
              <mc:Fallback>
                <p:oleObj name="Image" r:id="rId4" imgW="8812698" imgH="3250794" progId="Photoshop.Image.6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313" y="3860800"/>
                        <a:ext cx="3397250" cy="1254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682" name="Rectangle 15">
            <a:extLst>
              <a:ext uri="{FF2B5EF4-FFF2-40B4-BE49-F238E27FC236}">
                <a16:creationId xmlns:a16="http://schemas.microsoft.com/office/drawing/2014/main" id="{79370714-47A9-4AE2-8377-486AB56B87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2194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endParaRPr kumimoji="0" lang="zh-CN" altLang="en-US" sz="2000">
              <a:latin typeface="楷体_GB2312" pitchFamily="49" charset="-122"/>
              <a:ea typeface="楷体_GB2312" pitchFamily="49" charset="-122"/>
            </a:endParaRPr>
          </a:p>
        </p:txBody>
      </p:sp>
      <p:graphicFrame>
        <p:nvGraphicFramePr>
          <p:cNvPr id="28683" name="Object 14">
            <a:extLst>
              <a:ext uri="{FF2B5EF4-FFF2-40B4-BE49-F238E27FC236}">
                <a16:creationId xmlns:a16="http://schemas.microsoft.com/office/drawing/2014/main" id="{70A09442-59E2-44D3-BFF0-859D663BD08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55650" y="5229225"/>
          <a:ext cx="2244725" cy="1073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29" name="公式" r:id="rId6" imgW="876300" imgH="419100" progId="Equation.3">
                  <p:embed/>
                </p:oleObj>
              </mc:Choice>
              <mc:Fallback>
                <p:oleObj name="公式" r:id="rId6" imgW="876300" imgH="419100" progId="Equation.3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650" y="5229225"/>
                        <a:ext cx="2244725" cy="1073150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矩形 12">
            <a:extLst>
              <a:ext uri="{FF2B5EF4-FFF2-40B4-BE49-F238E27FC236}">
                <a16:creationId xmlns:a16="http://schemas.microsoft.com/office/drawing/2014/main" id="{8A705EFC-5666-482C-986E-58E0F1CE4D33}"/>
              </a:ext>
            </a:extLst>
          </p:cNvPr>
          <p:cNvSpPr/>
          <p:nvPr/>
        </p:nvSpPr>
        <p:spPr>
          <a:xfrm>
            <a:off x="142875" y="1000125"/>
            <a:ext cx="8286750" cy="46038"/>
          </a:xfrm>
          <a:prstGeom prst="rect">
            <a:avLst/>
          </a:prstGeom>
          <a:gradFill flip="none" rotWithShape="1"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28685" name="Picture 4" descr="ErsterSensor.jpg                                               00001201 Daten8100                      B6D28A32:">
            <a:extLst>
              <a:ext uri="{FF2B5EF4-FFF2-40B4-BE49-F238E27FC236}">
                <a16:creationId xmlns:a16="http://schemas.microsoft.com/office/drawing/2014/main" id="{37A81BD7-575D-4E6B-A46F-EA9FED9214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lum brigh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9700" y="3500438"/>
            <a:ext cx="1800225" cy="1457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86" name="Picture 5" descr="&#10;FG22small.jpg                                                  000AB5C7MacintoshHD                    BC807799:">
            <a:extLst>
              <a:ext uri="{FF2B5EF4-FFF2-40B4-BE49-F238E27FC236}">
                <a16:creationId xmlns:a16="http://schemas.microsoft.com/office/drawing/2014/main" id="{A4623347-92B2-4FF8-8AD2-CBEF15134F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363" y="5229225"/>
            <a:ext cx="3238500" cy="1120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Rectangle 2">
            <a:extLst>
              <a:ext uri="{FF2B5EF4-FFF2-40B4-BE49-F238E27FC236}">
                <a16:creationId xmlns:a16="http://schemas.microsoft.com/office/drawing/2014/main" id="{C6EBA3DB-E244-4B26-B28B-803D07521B53}"/>
              </a:ext>
            </a:extLst>
          </p:cNvPr>
          <p:cNvSpPr txBox="1">
            <a:spLocks noChangeArrowheads="1"/>
          </p:cNvSpPr>
          <p:nvPr/>
        </p:nvSpPr>
        <p:spPr>
          <a:xfrm>
            <a:off x="500063" y="142875"/>
            <a:ext cx="4071937" cy="769938"/>
          </a:xfrm>
          <a:prstGeom prst="rect">
            <a:avLst/>
          </a:prstGeom>
        </p:spPr>
        <p:txBody>
          <a:bodyPr/>
          <a:lstStyle/>
          <a:p>
            <a:pPr eaLnBrk="1" hangingPunct="1">
              <a:defRPr/>
            </a:pPr>
            <a:r>
              <a:rPr kumimoji="1" lang="en-US" altLang="zh-CN" sz="4000" b="1" kern="0" dirty="0">
                <a:solidFill>
                  <a:srgbClr val="C00000"/>
                </a:solidFill>
                <a:latin typeface="+mj-lt"/>
                <a:ea typeface="+mj-ea"/>
                <a:cs typeface="Times New Roman" pitchFamily="18" charset="0"/>
              </a:rPr>
              <a:t>0 </a:t>
            </a:r>
            <a:r>
              <a:rPr kumimoji="1" lang="zh-CN" altLang="en-US" sz="4000" b="1" kern="0" dirty="0">
                <a:solidFill>
                  <a:srgbClr val="C00000"/>
                </a:solidFill>
                <a:latin typeface="+mj-lt"/>
                <a:ea typeface="+mj-ea"/>
                <a:cs typeface="Times New Roman" pitchFamily="18" charset="0"/>
              </a:rPr>
              <a:t>概述（续）</a:t>
            </a:r>
            <a:endParaRPr kumimoji="1" lang="zh-CN" altLang="en-US" sz="4000" kern="0" dirty="0">
              <a:solidFill>
                <a:srgbClr val="C00000"/>
              </a:solidFill>
              <a:latin typeface="黑体" pitchFamily="2" charset="-122"/>
              <a:ea typeface="黑体" pitchFamily="2" charset="-122"/>
              <a:cs typeface="+mj-cs"/>
            </a:endParaRPr>
          </a:p>
        </p:txBody>
      </p:sp>
    </p:spTree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Rectangle 2">
            <a:extLst>
              <a:ext uri="{FF2B5EF4-FFF2-40B4-BE49-F238E27FC236}">
                <a16:creationId xmlns:a16="http://schemas.microsoft.com/office/drawing/2014/main" id="{196A3669-12CC-4EAA-A5A5-F5CDCE959190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468313" y="1125538"/>
            <a:ext cx="7772400" cy="431800"/>
          </a:xfrm>
        </p:spPr>
        <p:txBody>
          <a:bodyPr lIns="92075" tIns="46038" rIns="92075" bIns="46038"/>
          <a:lstStyle/>
          <a:p>
            <a:pPr marL="342900" indent="-342900" algn="l">
              <a:lnSpc>
                <a:spcPct val="120000"/>
              </a:lnSpc>
              <a:buClr>
                <a:schemeClr val="accent1"/>
              </a:buClr>
              <a:defRPr/>
            </a:pPr>
            <a:r>
              <a:rPr lang="zh-CN" altLang="en-US" sz="2800" b="1" kern="1200" dirty="0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黑体" pitchFamily="2" charset="-122"/>
                <a:cs typeface="+mn-cs"/>
                <a:sym typeface="Symbol" pitchFamily="18" charset="2"/>
              </a:rPr>
              <a:t>磁通门传感器 </a:t>
            </a:r>
            <a:r>
              <a:rPr lang="de-DE" altLang="zh-CN" sz="2800" b="1" kern="1200" dirty="0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黑体" pitchFamily="2" charset="-122"/>
                <a:cs typeface="+mn-cs"/>
                <a:sym typeface="Symbol" pitchFamily="18" charset="2"/>
              </a:rPr>
              <a:t>Fluxgates</a:t>
            </a:r>
            <a:endParaRPr lang="en-US" altLang="zh-CN" sz="2800" b="1" kern="1200" dirty="0">
              <a:solidFill>
                <a:srgbClr val="000066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  <a:ea typeface="黑体" pitchFamily="2" charset="-122"/>
              <a:cs typeface="+mn-cs"/>
              <a:sym typeface="Symbol" pitchFamily="18" charset="2"/>
            </a:endParaRPr>
          </a:p>
        </p:txBody>
      </p:sp>
      <p:sp>
        <p:nvSpPr>
          <p:cNvPr id="34819" name="Rectangle 3">
            <a:extLst>
              <a:ext uri="{FF2B5EF4-FFF2-40B4-BE49-F238E27FC236}">
                <a16:creationId xmlns:a16="http://schemas.microsoft.com/office/drawing/2014/main" id="{0834FF7A-5428-4271-BB25-1D0D8E1340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00363" y="31242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endParaRPr kumimoji="0" lang="zh-CN" altLang="en-US" sz="200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34820" name="Rectangle 4">
            <a:extLst>
              <a:ext uri="{FF2B5EF4-FFF2-40B4-BE49-F238E27FC236}">
                <a16:creationId xmlns:a16="http://schemas.microsoft.com/office/drawing/2014/main" id="{A6234B6C-F991-4189-86A7-4E3534BC5C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57588" y="31099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endParaRPr kumimoji="0" lang="zh-CN" altLang="en-US" sz="200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34821" name="Rectangle 5">
            <a:extLst>
              <a:ext uri="{FF2B5EF4-FFF2-40B4-BE49-F238E27FC236}">
                <a16:creationId xmlns:a16="http://schemas.microsoft.com/office/drawing/2014/main" id="{6C8D4A5C-72CB-49EF-BECC-AE6CEA39CE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14688" y="31099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endParaRPr kumimoji="0" lang="zh-CN" altLang="en-US" sz="200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34822" name="Rectangle 6">
            <a:extLst>
              <a:ext uri="{FF2B5EF4-FFF2-40B4-BE49-F238E27FC236}">
                <a16:creationId xmlns:a16="http://schemas.microsoft.com/office/drawing/2014/main" id="{E2891D51-F90A-4FF7-935F-91C97EC485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95725" y="25146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endParaRPr kumimoji="0" lang="zh-CN" altLang="en-US" sz="200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34823" name="Rectangle 7">
            <a:extLst>
              <a:ext uri="{FF2B5EF4-FFF2-40B4-BE49-F238E27FC236}">
                <a16:creationId xmlns:a16="http://schemas.microsoft.com/office/drawing/2014/main" id="{607C1506-3F48-4459-9D61-CA6D619925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19500" y="30670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endParaRPr kumimoji="0" lang="zh-CN" altLang="en-US" sz="200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34824" name="Rectangle 15">
            <a:extLst>
              <a:ext uri="{FF2B5EF4-FFF2-40B4-BE49-F238E27FC236}">
                <a16:creationId xmlns:a16="http://schemas.microsoft.com/office/drawing/2014/main" id="{75015B9F-7403-474B-B0ED-1B73C9B512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2194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endParaRPr kumimoji="0" lang="zh-CN" altLang="en-US" sz="200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C44D50D5-DBEA-4485-8F5D-9573AA816D19}"/>
              </a:ext>
            </a:extLst>
          </p:cNvPr>
          <p:cNvSpPr/>
          <p:nvPr/>
        </p:nvSpPr>
        <p:spPr>
          <a:xfrm>
            <a:off x="142875" y="1000125"/>
            <a:ext cx="8286750" cy="46038"/>
          </a:xfrm>
          <a:prstGeom prst="rect">
            <a:avLst/>
          </a:prstGeom>
          <a:gradFill flip="none" rotWithShape="1"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34826" name="Picture 3" descr="moon.gif                                                       000764BAMacintosh HD                   87E6B31C:">
            <a:extLst>
              <a:ext uri="{FF2B5EF4-FFF2-40B4-BE49-F238E27FC236}">
                <a16:creationId xmlns:a16="http://schemas.microsoft.com/office/drawing/2014/main" id="{26C1B3A1-DC76-40B3-822C-AF1E67CAD6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" y="1557338"/>
            <a:ext cx="2836863" cy="323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27" name="Rectangle 4">
            <a:extLst>
              <a:ext uri="{FF2B5EF4-FFF2-40B4-BE49-F238E27FC236}">
                <a16:creationId xmlns:a16="http://schemas.microsoft.com/office/drawing/2014/main" id="{4E723EE4-AE36-41A7-8DEC-46D8896EFD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650" y="4797425"/>
            <a:ext cx="6805613" cy="1643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kumimoji="0" lang="zh-CN" altLang="en-US" sz="2800">
                <a:latin typeface="Century Gothic" panose="020B0502020202020204" pitchFamily="34" charset="0"/>
              </a:rPr>
              <a:t>阿波罗</a:t>
            </a:r>
            <a:r>
              <a:rPr kumimoji="0" lang="de-DE" altLang="zh-CN" sz="2800">
                <a:latin typeface="Century Gothic" panose="020B0502020202020204" pitchFamily="34" charset="0"/>
              </a:rPr>
              <a:t>12</a:t>
            </a:r>
            <a:r>
              <a:rPr kumimoji="0" lang="zh-CN" altLang="en-US" sz="2800">
                <a:latin typeface="Century Gothic" panose="020B0502020202020204" pitchFamily="34" charset="0"/>
              </a:rPr>
              <a:t>飞船降落在月球的照片：</a:t>
            </a:r>
            <a:endParaRPr kumimoji="0" lang="de-DE" altLang="zh-CN" sz="2800">
              <a:latin typeface="Century Gothic" panose="020B0502020202020204" pitchFamily="34" charset="0"/>
            </a:endParaRP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kumimoji="0" lang="de-DE" altLang="zh-CN" sz="2800">
                <a:latin typeface="Century Gothic" panose="020B0502020202020204" pitchFamily="34" charset="0"/>
              </a:rPr>
              <a:t>• </a:t>
            </a:r>
            <a:r>
              <a:rPr kumimoji="0" lang="zh-CN" altLang="en-US" sz="2800">
                <a:latin typeface="Century Gothic" panose="020B0502020202020204" pitchFamily="34" charset="0"/>
              </a:rPr>
              <a:t>用到了</a:t>
            </a:r>
            <a:r>
              <a:rPr kumimoji="0" lang="en-US" altLang="zh-CN" sz="2800">
                <a:latin typeface="Century Gothic" panose="020B0502020202020204" pitchFamily="34" charset="0"/>
              </a:rPr>
              <a:t>3</a:t>
            </a:r>
            <a:r>
              <a:rPr kumimoji="0" lang="zh-CN" altLang="en-US" sz="2800">
                <a:latin typeface="Century Gothic" panose="020B0502020202020204" pitchFamily="34" charset="0"/>
              </a:rPr>
              <a:t>轴磁通门传感器探测月球磁场</a:t>
            </a:r>
            <a:endParaRPr kumimoji="0" lang="de-DE" altLang="zh-CN" sz="2800">
              <a:latin typeface="Century Gothic" panose="020B0502020202020204" pitchFamily="34" charset="0"/>
            </a:endParaRP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kumimoji="0" lang="de-DE" altLang="zh-CN" sz="2800">
                <a:latin typeface="Century Gothic" panose="020B0502020202020204" pitchFamily="34" charset="0"/>
              </a:rPr>
              <a:t>• </a:t>
            </a:r>
            <a:r>
              <a:rPr kumimoji="0" lang="zh-CN" altLang="en-US" sz="2800">
                <a:latin typeface="Century Gothic" panose="020B0502020202020204" pitchFamily="34" charset="0"/>
              </a:rPr>
              <a:t>长期稳定性好</a:t>
            </a:r>
            <a:endParaRPr kumimoji="0" lang="de-DE" altLang="zh-CN" sz="2800">
              <a:latin typeface="Century Gothic" panose="020B0502020202020204" pitchFamily="34" charset="0"/>
            </a:endParaRPr>
          </a:p>
        </p:txBody>
      </p:sp>
      <p:pic>
        <p:nvPicPr>
          <p:cNvPr id="34828" name="Picture 5" descr="i12-10a.jpg                                                    000764BAMacintosh HD                   87E6B31C:">
            <a:extLst>
              <a:ext uri="{FF2B5EF4-FFF2-40B4-BE49-F238E27FC236}">
                <a16:creationId xmlns:a16="http://schemas.microsoft.com/office/drawing/2014/main" id="{75D5E34D-71F4-40DA-9709-E5F854CEC6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7900" y="1484313"/>
            <a:ext cx="3470275" cy="323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tangle 2">
            <a:extLst>
              <a:ext uri="{FF2B5EF4-FFF2-40B4-BE49-F238E27FC236}">
                <a16:creationId xmlns:a16="http://schemas.microsoft.com/office/drawing/2014/main" id="{2F70FFFB-EA2B-42A9-881B-4975E6DE36F4}"/>
              </a:ext>
            </a:extLst>
          </p:cNvPr>
          <p:cNvSpPr txBox="1">
            <a:spLocks noChangeArrowheads="1"/>
          </p:cNvSpPr>
          <p:nvPr/>
        </p:nvSpPr>
        <p:spPr>
          <a:xfrm>
            <a:off x="500063" y="142875"/>
            <a:ext cx="4071937" cy="769938"/>
          </a:xfrm>
          <a:prstGeom prst="rect">
            <a:avLst/>
          </a:prstGeom>
        </p:spPr>
        <p:txBody>
          <a:bodyPr/>
          <a:lstStyle/>
          <a:p>
            <a:pPr eaLnBrk="1" hangingPunct="1">
              <a:defRPr/>
            </a:pPr>
            <a:r>
              <a:rPr kumimoji="1" lang="en-US" altLang="zh-CN" sz="4000" b="1" kern="0" dirty="0">
                <a:solidFill>
                  <a:srgbClr val="C00000"/>
                </a:solidFill>
                <a:latin typeface="+mj-lt"/>
                <a:ea typeface="+mj-ea"/>
                <a:cs typeface="Times New Roman" pitchFamily="18" charset="0"/>
              </a:rPr>
              <a:t>0 </a:t>
            </a:r>
            <a:r>
              <a:rPr kumimoji="1" lang="zh-CN" altLang="en-US" sz="4000" b="1" kern="0" dirty="0">
                <a:solidFill>
                  <a:srgbClr val="C00000"/>
                </a:solidFill>
                <a:latin typeface="+mj-lt"/>
                <a:ea typeface="+mj-ea"/>
                <a:cs typeface="Times New Roman" pitchFamily="18" charset="0"/>
              </a:rPr>
              <a:t>概述（续）</a:t>
            </a:r>
            <a:endParaRPr kumimoji="1" lang="zh-CN" altLang="en-US" sz="4000" kern="0" dirty="0">
              <a:solidFill>
                <a:srgbClr val="C00000"/>
              </a:solidFill>
              <a:latin typeface="黑体" pitchFamily="2" charset="-122"/>
              <a:ea typeface="黑体" pitchFamily="2" charset="-122"/>
              <a:cs typeface="+mj-cs"/>
            </a:endParaRPr>
          </a:p>
        </p:txBody>
      </p:sp>
    </p:spTree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Text Box 2">
            <a:extLst>
              <a:ext uri="{FF2B5EF4-FFF2-40B4-BE49-F238E27FC236}">
                <a16:creationId xmlns:a16="http://schemas.microsoft.com/office/drawing/2014/main" id="{5C494BBE-E9AF-411F-B86B-9DD4E2A635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2900" y="1196975"/>
            <a:ext cx="84582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buClr>
                <a:schemeClr val="accent1"/>
              </a:buClr>
              <a:defRPr/>
            </a:pPr>
            <a:r>
              <a:rPr kumimoji="1" lang="zh-CN" altLang="en-US" sz="2800" b="1" dirty="0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黑体" pitchFamily="2" charset="-122"/>
                <a:sym typeface="Symbol" pitchFamily="18" charset="2"/>
              </a:rPr>
              <a:t>超导磁强计</a:t>
            </a:r>
            <a:r>
              <a:rPr kumimoji="1" lang="en-US" altLang="zh-CN" sz="2800" b="1" dirty="0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黑体" pitchFamily="2" charset="-122"/>
                <a:sym typeface="Symbol" pitchFamily="18" charset="2"/>
              </a:rPr>
              <a:t>SQUIDs</a:t>
            </a:r>
            <a:endParaRPr kumimoji="1" lang="zh-CN" altLang="en-US" sz="2800" b="1" dirty="0">
              <a:solidFill>
                <a:srgbClr val="000066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  <a:ea typeface="黑体" pitchFamily="2" charset="-122"/>
              <a:sym typeface="Symbol" pitchFamily="18" charset="2"/>
            </a:endParaRPr>
          </a:p>
        </p:txBody>
      </p:sp>
      <p:pic>
        <p:nvPicPr>
          <p:cNvPr id="36867" name="Picture 3" descr="2-Quanteninterferenz                                           00059634Macintosh HD                   BC807799:">
            <a:extLst>
              <a:ext uri="{FF2B5EF4-FFF2-40B4-BE49-F238E27FC236}">
                <a16:creationId xmlns:a16="http://schemas.microsoft.com/office/drawing/2014/main" id="{FC2BB446-80C6-4781-A318-6D25409287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0713" y="1412875"/>
            <a:ext cx="4713287" cy="431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68" name="Rectangle 3">
            <a:extLst>
              <a:ext uri="{FF2B5EF4-FFF2-40B4-BE49-F238E27FC236}">
                <a16:creationId xmlns:a16="http://schemas.microsoft.com/office/drawing/2014/main" id="{5C001DB3-6A86-4D7E-9F31-331AFA4837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750" y="1916113"/>
            <a:ext cx="3816350" cy="4081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kumimoji="0" lang="zh-CN" altLang="en-US" sz="2400" dirty="0">
                <a:latin typeface="楷体_GB2312" pitchFamily="49" charset="-122"/>
                <a:ea typeface="楷体_GB2312" pitchFamily="49" charset="-122"/>
              </a:rPr>
              <a:t>超导量子干涉器（</a:t>
            </a:r>
            <a:r>
              <a:rPr kumimoji="0" lang="en-US" altLang="zh-CN" sz="2400" dirty="0">
                <a:latin typeface="楷体_GB2312" pitchFamily="49" charset="-122"/>
                <a:ea typeface="楷体_GB2312" pitchFamily="49" charset="-122"/>
              </a:rPr>
              <a:t>SQUID</a:t>
            </a:r>
            <a:r>
              <a:rPr kumimoji="0" lang="zh-CN" altLang="en-US" sz="2400" dirty="0">
                <a:latin typeface="楷体_GB2312" pitchFamily="49" charset="-122"/>
                <a:ea typeface="楷体_GB2312" pitchFamily="49" charset="-122"/>
              </a:rPr>
              <a:t>）是指由</a:t>
            </a:r>
            <a:r>
              <a:rPr kumimoji="0" lang="zh-CN" altLang="en-US" sz="2400" dirty="0">
                <a:solidFill>
                  <a:srgbClr val="C00000"/>
                </a:solidFill>
                <a:latin typeface="楷体_GB2312" pitchFamily="49" charset="-122"/>
                <a:ea typeface="楷体_GB2312" pitchFamily="49" charset="-122"/>
              </a:rPr>
              <a:t>超导隧道结</a:t>
            </a:r>
            <a:r>
              <a:rPr kumimoji="0" lang="zh-CN" altLang="en-US" sz="2400" dirty="0">
                <a:latin typeface="楷体_GB2312" pitchFamily="49" charset="-122"/>
                <a:ea typeface="楷体_GB2312" pitchFamily="49" charset="-122"/>
              </a:rPr>
              <a:t>和</a:t>
            </a:r>
            <a:r>
              <a:rPr kumimoji="0" lang="zh-CN" altLang="en-US" sz="2400" dirty="0">
                <a:solidFill>
                  <a:srgbClr val="C00000"/>
                </a:solidFill>
                <a:latin typeface="楷体_GB2312" pitchFamily="49" charset="-122"/>
                <a:ea typeface="楷体_GB2312" pitchFamily="49" charset="-122"/>
              </a:rPr>
              <a:t>超导体</a:t>
            </a:r>
            <a:r>
              <a:rPr kumimoji="0" lang="zh-CN" altLang="en-US" sz="2400" dirty="0">
                <a:latin typeface="楷体_GB2312" pitchFamily="49" charset="-122"/>
                <a:ea typeface="楷体_GB2312" pitchFamily="49" charset="-122"/>
              </a:rPr>
              <a:t>组成的闭合环路。其临界电流是环路中外磁通量的周期函数；其周期则为磁通量子</a:t>
            </a:r>
            <a:r>
              <a:rPr kumimoji="0" lang="en-US" altLang="zh-CN" sz="2400" dirty="0">
                <a:latin typeface="楷体_GB2312" pitchFamily="49" charset="-122"/>
                <a:ea typeface="楷体_GB2312" pitchFamily="49" charset="-122"/>
              </a:rPr>
              <a:t>φ</a:t>
            </a:r>
            <a:r>
              <a:rPr kumimoji="0" lang="en-US" altLang="zh-CN" sz="2400" baseline="-25000" dirty="0">
                <a:latin typeface="楷体_GB2312" pitchFamily="49" charset="-122"/>
                <a:ea typeface="楷体_GB2312" pitchFamily="49" charset="-122"/>
              </a:rPr>
              <a:t>0</a:t>
            </a:r>
            <a:r>
              <a:rPr kumimoji="0" lang="zh-CN" altLang="en-US" sz="2400" dirty="0">
                <a:latin typeface="楷体_GB2312" pitchFamily="49" charset="-122"/>
                <a:ea typeface="楷体_GB2312" pitchFamily="49" charset="-122"/>
              </a:rPr>
              <a:t>，它具有宏观干涉现象。通常，人们称这样的超导环路为超导量子干涉器件。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35B6B740-B168-4E45-A781-00137FBDCD95}"/>
              </a:ext>
            </a:extLst>
          </p:cNvPr>
          <p:cNvSpPr txBox="1">
            <a:spLocks noChangeArrowheads="1"/>
          </p:cNvSpPr>
          <p:nvPr/>
        </p:nvSpPr>
        <p:spPr>
          <a:xfrm>
            <a:off x="500063" y="142875"/>
            <a:ext cx="4071937" cy="769938"/>
          </a:xfrm>
          <a:prstGeom prst="rect">
            <a:avLst/>
          </a:prstGeom>
        </p:spPr>
        <p:txBody>
          <a:bodyPr/>
          <a:lstStyle/>
          <a:p>
            <a:pPr eaLnBrk="1" hangingPunct="1">
              <a:defRPr/>
            </a:pPr>
            <a:r>
              <a:rPr kumimoji="1" lang="en-US" altLang="zh-CN" sz="4000" b="1" kern="0" dirty="0">
                <a:solidFill>
                  <a:srgbClr val="C00000"/>
                </a:solidFill>
                <a:latin typeface="+mj-lt"/>
                <a:ea typeface="+mj-ea"/>
                <a:cs typeface="Times New Roman" pitchFamily="18" charset="0"/>
              </a:rPr>
              <a:t>0 </a:t>
            </a:r>
            <a:r>
              <a:rPr kumimoji="1" lang="zh-CN" altLang="en-US" sz="4000" b="1" kern="0" dirty="0">
                <a:solidFill>
                  <a:srgbClr val="C00000"/>
                </a:solidFill>
                <a:latin typeface="+mj-lt"/>
                <a:ea typeface="+mj-ea"/>
                <a:cs typeface="Times New Roman" pitchFamily="18" charset="0"/>
              </a:rPr>
              <a:t>概述（续）</a:t>
            </a:r>
            <a:endParaRPr kumimoji="1" lang="zh-CN" altLang="en-US" sz="4000" kern="0" dirty="0">
              <a:solidFill>
                <a:srgbClr val="C00000"/>
              </a:solidFill>
              <a:latin typeface="黑体" pitchFamily="2" charset="-122"/>
              <a:ea typeface="黑体" pitchFamily="2" charset="-122"/>
              <a:cs typeface="+mj-cs"/>
            </a:endParaRPr>
          </a:p>
        </p:txBody>
      </p:sp>
    </p:spTree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4">
            <a:extLst>
              <a:ext uri="{FF2B5EF4-FFF2-40B4-BE49-F238E27FC236}">
                <a16:creationId xmlns:a16="http://schemas.microsoft.com/office/drawing/2014/main" id="{A229BD53-8ABF-415E-A8E8-321EFF2D08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1125538"/>
            <a:ext cx="8137525" cy="411797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>
              <a:lnSpc>
                <a:spcPct val="120000"/>
              </a:lnSpc>
              <a:defRPr/>
            </a:pPr>
            <a:r>
              <a:rPr lang="zh-CN" altLang="en-US" sz="3600" b="1" dirty="0">
                <a:solidFill>
                  <a:schemeClr val="tx2"/>
                </a:solidFill>
                <a:latin typeface="Times New Roman" pitchFamily="18" charset="0"/>
              </a:rPr>
              <a:t>本节的学习内容</a:t>
            </a:r>
          </a:p>
          <a:p>
            <a:pPr marL="342900" indent="-342900" eaLnBrk="1" hangingPunct="1">
              <a:lnSpc>
                <a:spcPct val="110000"/>
              </a:lnSpc>
              <a:spcBef>
                <a:spcPts val="1200"/>
              </a:spcBef>
              <a:buClr>
                <a:srgbClr val="FF3300"/>
              </a:buClr>
              <a:buSzPct val="70000"/>
              <a:buFont typeface="Wingdings" pitchFamily="2" charset="2"/>
              <a:buChar char="n"/>
              <a:defRPr/>
            </a:pPr>
            <a:r>
              <a:rPr kumimoji="1" lang="zh-CN" altLang="en-US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  <a:sym typeface="Symbol" pitchFamily="18" charset="2"/>
              </a:rPr>
              <a:t>磁电感应式传感器（线圈</a:t>
            </a:r>
            <a:r>
              <a:rPr kumimoji="1" lang="en-US" altLang="zh-CN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  <a:sym typeface="Symbol" pitchFamily="18" charset="2"/>
              </a:rPr>
              <a:t>  </a:t>
            </a:r>
            <a:r>
              <a:rPr kumimoji="1" lang="de-DE" altLang="zh-CN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  <a:sym typeface="Symbol" pitchFamily="18" charset="2"/>
              </a:rPr>
              <a:t>Induction coils</a:t>
            </a:r>
            <a:r>
              <a:rPr kumimoji="1" lang="zh-CN" altLang="en-US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  <a:sym typeface="Symbol" pitchFamily="18" charset="2"/>
              </a:rPr>
              <a:t>）</a:t>
            </a:r>
            <a:endParaRPr kumimoji="1" lang="en-US" altLang="zh-CN" sz="2400" b="1" dirty="0">
              <a:effectLst>
                <a:outerShdw blurRad="38100" dist="38100" dir="2700000" algn="tl">
                  <a:srgbClr val="C0C0C0"/>
                </a:outerShdw>
              </a:effectLst>
              <a:latin typeface="微软雅黑" pitchFamily="34" charset="-122"/>
              <a:ea typeface="微软雅黑" pitchFamily="34" charset="-122"/>
              <a:sym typeface="Symbol" pitchFamily="18" charset="2"/>
            </a:endParaRPr>
          </a:p>
          <a:p>
            <a:pPr marL="342900" indent="-342900" eaLnBrk="1" hangingPunct="1">
              <a:lnSpc>
                <a:spcPct val="110000"/>
              </a:lnSpc>
              <a:spcBef>
                <a:spcPts val="1200"/>
              </a:spcBef>
              <a:buClr>
                <a:srgbClr val="FF3300"/>
              </a:buClr>
              <a:buSzPct val="70000"/>
              <a:buFont typeface="Wingdings" pitchFamily="2" charset="2"/>
              <a:buChar char="n"/>
              <a:defRPr/>
            </a:pPr>
            <a:r>
              <a:rPr kumimoji="1" lang="zh-CN" altLang="en-US" sz="24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  <a:sym typeface="Symbol" pitchFamily="18" charset="2"/>
              </a:rPr>
              <a:t>霍尔传感器 </a:t>
            </a:r>
            <a:r>
              <a:rPr kumimoji="1" lang="de-DE" altLang="zh-CN" sz="24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  <a:sym typeface="Symbol" pitchFamily="18" charset="2"/>
              </a:rPr>
              <a:t>Hall-sensors</a:t>
            </a:r>
            <a:r>
              <a:rPr kumimoji="1" lang="de-DE" altLang="zh-CN" sz="2400" b="1" dirty="0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  <a:sym typeface="Symbol" pitchFamily="18" charset="2"/>
              </a:rPr>
              <a:t>	</a:t>
            </a:r>
            <a:endParaRPr kumimoji="1" lang="en-US" altLang="zh-CN" sz="2400" b="1" dirty="0">
              <a:solidFill>
                <a:srgbClr val="000066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itchFamily="34" charset="-122"/>
              <a:ea typeface="微软雅黑" pitchFamily="34" charset="-122"/>
              <a:sym typeface="Symbol" pitchFamily="18" charset="2"/>
            </a:endParaRPr>
          </a:p>
          <a:p>
            <a:pPr marL="342900" indent="-342900" eaLnBrk="1" hangingPunct="1">
              <a:lnSpc>
                <a:spcPct val="110000"/>
              </a:lnSpc>
              <a:spcBef>
                <a:spcPts val="1200"/>
              </a:spcBef>
              <a:buClr>
                <a:srgbClr val="FF3300"/>
              </a:buClr>
              <a:buSzPct val="70000"/>
              <a:buFont typeface="Wingdings" pitchFamily="2" charset="2"/>
              <a:buChar char="n"/>
              <a:defRPr/>
            </a:pPr>
            <a:r>
              <a:rPr kumimoji="1" lang="zh-CN" altLang="en-US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  <a:sym typeface="Symbol" pitchFamily="18" charset="2"/>
              </a:rPr>
              <a:t>巨磁阻传感器 </a:t>
            </a:r>
            <a:r>
              <a:rPr kumimoji="1" lang="en-US" altLang="zh-CN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  <a:sym typeface="Symbol" pitchFamily="18" charset="2"/>
              </a:rPr>
              <a:t>Giant </a:t>
            </a:r>
            <a:r>
              <a:rPr kumimoji="1" lang="de-DE" altLang="zh-CN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  <a:sym typeface="Symbol" pitchFamily="18" charset="2"/>
              </a:rPr>
              <a:t>MagnetoResistive sensors</a:t>
            </a:r>
            <a:endParaRPr kumimoji="1" lang="en-US" altLang="zh-CN" sz="2400" b="1" dirty="0">
              <a:effectLst>
                <a:outerShdw blurRad="38100" dist="38100" dir="2700000" algn="tl">
                  <a:srgbClr val="C0C0C0"/>
                </a:outerShdw>
              </a:effectLst>
              <a:latin typeface="微软雅黑" pitchFamily="34" charset="-122"/>
              <a:ea typeface="微软雅黑" pitchFamily="34" charset="-122"/>
              <a:sym typeface="Symbol" pitchFamily="18" charset="2"/>
            </a:endParaRPr>
          </a:p>
          <a:p>
            <a:pPr marL="342900" indent="-342900" eaLnBrk="1" hangingPunct="1">
              <a:lnSpc>
                <a:spcPct val="110000"/>
              </a:lnSpc>
              <a:spcBef>
                <a:spcPts val="1200"/>
              </a:spcBef>
              <a:buClr>
                <a:srgbClr val="FF3300"/>
              </a:buClr>
              <a:buSzPct val="70000"/>
              <a:buFont typeface="Wingdings" pitchFamily="2" charset="2"/>
              <a:buChar char="n"/>
              <a:defRPr/>
            </a:pPr>
            <a:r>
              <a:rPr kumimoji="1" lang="zh-CN" altLang="en-US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  <a:sym typeface="Symbol" pitchFamily="18" charset="2"/>
              </a:rPr>
              <a:t>磁通门传感器 </a:t>
            </a:r>
            <a:r>
              <a:rPr kumimoji="1" lang="de-DE" altLang="zh-CN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  <a:sym typeface="Symbol" pitchFamily="18" charset="2"/>
              </a:rPr>
              <a:t>Fluxgates</a:t>
            </a:r>
            <a:endParaRPr kumimoji="1" lang="en-US" altLang="zh-CN" sz="2400" b="1" dirty="0">
              <a:effectLst>
                <a:outerShdw blurRad="38100" dist="38100" dir="2700000" algn="tl">
                  <a:srgbClr val="C0C0C0"/>
                </a:outerShdw>
              </a:effectLst>
              <a:latin typeface="微软雅黑" pitchFamily="34" charset="-122"/>
              <a:ea typeface="微软雅黑" pitchFamily="34" charset="-122"/>
              <a:sym typeface="Symbol" pitchFamily="18" charset="2"/>
            </a:endParaRPr>
          </a:p>
          <a:p>
            <a:pPr marL="342900" indent="-342900" eaLnBrk="1" hangingPunct="1">
              <a:lnSpc>
                <a:spcPct val="110000"/>
              </a:lnSpc>
              <a:spcBef>
                <a:spcPts val="1200"/>
              </a:spcBef>
              <a:buClr>
                <a:srgbClr val="FF3300"/>
              </a:buClr>
              <a:buSzPct val="70000"/>
              <a:buFont typeface="Wingdings" pitchFamily="2" charset="2"/>
              <a:buChar char="n"/>
              <a:defRPr/>
            </a:pPr>
            <a:r>
              <a:rPr kumimoji="1" lang="zh-CN" altLang="en-US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  <a:sym typeface="Symbol" pitchFamily="18" charset="2"/>
              </a:rPr>
              <a:t>超导量子干涉器 </a:t>
            </a:r>
            <a:r>
              <a:rPr kumimoji="1" lang="de-DE" altLang="zh-CN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  <a:sym typeface="Symbol" pitchFamily="18" charset="2"/>
              </a:rPr>
              <a:t>SQUIDs</a:t>
            </a:r>
            <a:endParaRPr kumimoji="1" lang="en-US" altLang="zh-CN" sz="2400" b="1" dirty="0">
              <a:effectLst>
                <a:outerShdw blurRad="38100" dist="38100" dir="2700000" algn="tl">
                  <a:srgbClr val="C0C0C0"/>
                </a:outerShdw>
              </a:effectLst>
              <a:latin typeface="微软雅黑" pitchFamily="34" charset="-122"/>
              <a:ea typeface="微软雅黑" pitchFamily="34" charset="-122"/>
              <a:sym typeface="Symbol" pitchFamily="18" charset="2"/>
            </a:endParaRPr>
          </a:p>
          <a:p>
            <a:pPr marL="342900" indent="-342900" eaLnBrk="1" hangingPunct="1">
              <a:lnSpc>
                <a:spcPct val="110000"/>
              </a:lnSpc>
              <a:spcBef>
                <a:spcPts val="1200"/>
              </a:spcBef>
              <a:buClr>
                <a:srgbClr val="FF3300"/>
              </a:buClr>
              <a:buSzPct val="70000"/>
              <a:buFont typeface="Wingdings" pitchFamily="2" charset="2"/>
              <a:buChar char="n"/>
              <a:defRPr/>
            </a:pPr>
            <a:r>
              <a:rPr kumimoji="1" lang="zh-CN" altLang="en-US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  <a:sym typeface="Symbol" pitchFamily="18" charset="2"/>
              </a:rPr>
              <a:t>其他磁效应，如磁致伸缩效应、磁弹性效应等。</a:t>
            </a:r>
            <a:endParaRPr kumimoji="1" lang="en-US" altLang="zh-CN" sz="2400" b="1" dirty="0">
              <a:effectLst>
                <a:outerShdw blurRad="38100" dist="38100" dir="2700000" algn="tl">
                  <a:srgbClr val="C0C0C0"/>
                </a:outerShdw>
              </a:effectLst>
              <a:latin typeface="微软雅黑" pitchFamily="34" charset="-122"/>
              <a:ea typeface="微软雅黑" pitchFamily="34" charset="-122"/>
              <a:sym typeface="Symbol" pitchFamily="18" charset="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6AF44D4-6B77-4F47-A884-1BC000E82DD3}"/>
              </a:ext>
            </a:extLst>
          </p:cNvPr>
          <p:cNvSpPr/>
          <p:nvPr/>
        </p:nvSpPr>
        <p:spPr>
          <a:xfrm>
            <a:off x="142875" y="1000125"/>
            <a:ext cx="8286750" cy="46038"/>
          </a:xfrm>
          <a:prstGeom prst="rect">
            <a:avLst/>
          </a:prstGeom>
          <a:gradFill flip="none" rotWithShape="1"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C122CD77-0E68-40AC-9B2B-B63329D3D753}"/>
              </a:ext>
            </a:extLst>
          </p:cNvPr>
          <p:cNvSpPr txBox="1">
            <a:spLocks noChangeArrowheads="1"/>
          </p:cNvSpPr>
          <p:nvPr/>
        </p:nvSpPr>
        <p:spPr>
          <a:xfrm>
            <a:off x="500063" y="142875"/>
            <a:ext cx="4071937" cy="769938"/>
          </a:xfrm>
          <a:prstGeom prst="rect">
            <a:avLst/>
          </a:prstGeom>
        </p:spPr>
        <p:txBody>
          <a:bodyPr/>
          <a:lstStyle/>
          <a:p>
            <a:pPr eaLnBrk="1" hangingPunct="1">
              <a:defRPr/>
            </a:pPr>
            <a:r>
              <a:rPr kumimoji="1" lang="en-US" altLang="zh-CN" sz="4000" b="1" kern="0" dirty="0">
                <a:solidFill>
                  <a:srgbClr val="C00000"/>
                </a:solidFill>
                <a:latin typeface="+mj-lt"/>
                <a:ea typeface="+mj-ea"/>
                <a:cs typeface="Times New Roman" pitchFamily="18" charset="0"/>
              </a:rPr>
              <a:t>0 </a:t>
            </a:r>
            <a:r>
              <a:rPr kumimoji="1" lang="zh-CN" altLang="en-US" sz="4000" b="1" kern="0" dirty="0">
                <a:solidFill>
                  <a:srgbClr val="C00000"/>
                </a:solidFill>
                <a:latin typeface="+mj-lt"/>
                <a:ea typeface="+mj-ea"/>
                <a:cs typeface="Times New Roman" pitchFamily="18" charset="0"/>
              </a:rPr>
              <a:t>概述（续）</a:t>
            </a:r>
            <a:endParaRPr kumimoji="1" lang="zh-CN" altLang="en-US" sz="4000" kern="0" dirty="0">
              <a:solidFill>
                <a:srgbClr val="C00000"/>
              </a:solidFill>
              <a:latin typeface="黑体" pitchFamily="2" charset="-122"/>
              <a:ea typeface="黑体" pitchFamily="2" charset="-122"/>
              <a:cs typeface="+mj-cs"/>
            </a:endParaRPr>
          </a:p>
        </p:txBody>
      </p:sp>
    </p:spTree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4">
            <a:extLst>
              <a:ext uri="{FF2B5EF4-FFF2-40B4-BE49-F238E27FC236}">
                <a16:creationId xmlns:a16="http://schemas.microsoft.com/office/drawing/2014/main" id="{AF4DE9BC-0B59-4C0C-8F18-3A79699259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35697" y="5008125"/>
            <a:ext cx="5112568" cy="9411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342900" indent="-342900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Char char="u"/>
            </a:pPr>
            <a:r>
              <a:rPr lang="zh-CN" altLang="en-US" sz="2400" dirty="0">
                <a:solidFill>
                  <a:srgbClr val="3333FF"/>
                </a:solidFill>
                <a:latin typeface="楷体_GB2312"/>
                <a:ea typeface="楷体_GB2312"/>
              </a:rPr>
              <a:t>直接测量：</a:t>
            </a:r>
            <a:r>
              <a:rPr lang="zh-CN" altLang="en-US" sz="2400" dirty="0">
                <a:latin typeface="楷体_GB2312"/>
                <a:ea typeface="楷体_GB2312"/>
              </a:rPr>
              <a:t>磁场  电流  微位移量</a:t>
            </a:r>
            <a:endParaRPr lang="en-US" altLang="zh-CN" sz="2400" dirty="0">
              <a:latin typeface="楷体_GB2312"/>
              <a:ea typeface="楷体_GB2312"/>
            </a:endParaRPr>
          </a:p>
          <a:p>
            <a:pPr marL="342900" indent="-342900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Char char="u"/>
            </a:pPr>
            <a:r>
              <a:rPr lang="zh-CN" altLang="en-US" sz="2400" dirty="0">
                <a:solidFill>
                  <a:srgbClr val="3333FF"/>
                </a:solidFill>
                <a:latin typeface="楷体_GB2312"/>
                <a:ea typeface="楷体_GB2312"/>
              </a:rPr>
              <a:t>间接测量：</a:t>
            </a:r>
            <a:r>
              <a:rPr lang="zh-CN" altLang="en-US" sz="2400" dirty="0">
                <a:latin typeface="楷体_GB2312"/>
                <a:ea typeface="楷体_GB2312"/>
              </a:rPr>
              <a:t>液位 压力 转速等</a:t>
            </a:r>
            <a:endParaRPr lang="en-US" altLang="zh-CN" sz="2400" dirty="0">
              <a:latin typeface="楷体_GB2312"/>
              <a:ea typeface="楷体_GB2312"/>
            </a:endParaRPr>
          </a:p>
        </p:txBody>
      </p:sp>
      <p:sp>
        <p:nvSpPr>
          <p:cNvPr id="54275" name="Rectangle 5">
            <a:extLst>
              <a:ext uri="{FF2B5EF4-FFF2-40B4-BE49-F238E27FC236}">
                <a16:creationId xmlns:a16="http://schemas.microsoft.com/office/drawing/2014/main" id="{25334BF9-F367-4D6B-837E-108046C672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288" y="115888"/>
            <a:ext cx="7272337" cy="838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2075" tIns="46038" rIns="92075" bIns="46038" anchor="ctr"/>
          <a:lstStyle/>
          <a:p>
            <a:pPr marL="342900" indent="-342900">
              <a:lnSpc>
                <a:spcPct val="120000"/>
              </a:lnSpc>
              <a:buClr>
                <a:schemeClr val="accent1"/>
              </a:buClr>
              <a:defRPr/>
            </a:pPr>
            <a:r>
              <a:rPr kumimoji="1" lang="en-US" altLang="zh-CN" sz="36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49" charset="-122"/>
                <a:cs typeface="+mn-cs"/>
                <a:sym typeface="Symbol" panose="05050102010706020507" pitchFamily="18" charset="2"/>
              </a:rPr>
              <a:t>2 </a:t>
            </a:r>
            <a:r>
              <a:rPr kumimoji="1" lang="zh-CN" altLang="en-US" sz="36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49" charset="-122"/>
                <a:cs typeface="+mn-cs"/>
                <a:sym typeface="Symbol" panose="05050102010706020507" pitchFamily="18" charset="2"/>
              </a:rPr>
              <a:t>霍尔传感器（ </a:t>
            </a:r>
            <a:r>
              <a:rPr kumimoji="1" lang="de-DE" altLang="zh-CN" sz="36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49" charset="-122"/>
                <a:cs typeface="+mn-cs"/>
                <a:sym typeface="Symbol" panose="05050102010706020507" pitchFamily="18" charset="2"/>
              </a:rPr>
              <a:t>Hall-sensors</a:t>
            </a:r>
            <a:r>
              <a:rPr kumimoji="1" lang="zh-CN" altLang="en-US" sz="36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49" charset="-122"/>
                <a:cs typeface="+mn-cs"/>
                <a:sym typeface="Symbol" panose="05050102010706020507" pitchFamily="18" charset="2"/>
              </a:rPr>
              <a:t>）</a:t>
            </a:r>
            <a:endParaRPr kumimoji="1" lang="en-US" altLang="zh-CN" sz="3600" b="1" dirty="0">
              <a:solidFill>
                <a:srgbClr val="C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ea typeface="黑体" panose="02010609060101010101" pitchFamily="49" charset="-122"/>
              <a:cs typeface="+mn-cs"/>
              <a:sym typeface="Symbol" panose="05050102010706020507" pitchFamily="18" charset="2"/>
            </a:endParaRPr>
          </a:p>
        </p:txBody>
      </p:sp>
      <p:sp>
        <p:nvSpPr>
          <p:cNvPr id="35844" name="Rectangle 6">
            <a:extLst>
              <a:ext uri="{FF2B5EF4-FFF2-40B4-BE49-F238E27FC236}">
                <a16:creationId xmlns:a16="http://schemas.microsoft.com/office/drawing/2014/main" id="{CA8C2278-2F59-4632-94C9-6B6CE94C7E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63688" y="1291116"/>
            <a:ext cx="6696744" cy="31571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342900" indent="-342900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Char char="u"/>
            </a:pPr>
            <a:r>
              <a:rPr lang="zh-CN" altLang="en-US" sz="2400" dirty="0">
                <a:solidFill>
                  <a:srgbClr val="3333FF"/>
                </a:solidFill>
                <a:latin typeface="楷体_GB2312"/>
                <a:ea typeface="楷体_GB2312"/>
              </a:rPr>
              <a:t>一种半导体磁传感器</a:t>
            </a:r>
            <a:r>
              <a:rPr lang="zh-CN" altLang="en-US" sz="2400" dirty="0">
                <a:latin typeface="楷体_GB2312"/>
                <a:ea typeface="楷体_GB2312"/>
              </a:rPr>
              <a:t>，和微电子集成电路技术兼容，易量产，批量成本低；</a:t>
            </a:r>
            <a:endParaRPr lang="en-US" altLang="zh-CN" sz="2400" dirty="0">
              <a:latin typeface="楷体_GB2312"/>
              <a:ea typeface="楷体_GB2312"/>
            </a:endParaRPr>
          </a:p>
          <a:p>
            <a:pPr marL="342900" indent="-342900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Char char="u"/>
            </a:pPr>
            <a:r>
              <a:rPr lang="zh-CN" altLang="en-US" sz="2400" dirty="0">
                <a:solidFill>
                  <a:srgbClr val="3333FF"/>
                </a:solidFill>
                <a:latin typeface="楷体_GB2312"/>
                <a:ea typeface="楷体_GB2312"/>
              </a:rPr>
              <a:t>电压信号输出</a:t>
            </a:r>
            <a:r>
              <a:rPr lang="zh-CN" altLang="en-US" sz="2400" dirty="0">
                <a:latin typeface="楷体_GB2312"/>
                <a:ea typeface="楷体_GB2312"/>
              </a:rPr>
              <a:t>，接口方便；</a:t>
            </a:r>
            <a:endParaRPr lang="en-US" altLang="zh-CN" sz="2400" dirty="0">
              <a:latin typeface="楷体_GB2312"/>
              <a:ea typeface="楷体_GB2312"/>
            </a:endParaRPr>
          </a:p>
          <a:p>
            <a:pPr marL="342900" indent="-342900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Char char="u"/>
            </a:pPr>
            <a:r>
              <a:rPr lang="zh-CN" altLang="en-US" sz="2400" dirty="0">
                <a:solidFill>
                  <a:srgbClr val="3333FF"/>
                </a:solidFill>
                <a:latin typeface="楷体_GB2312"/>
                <a:ea typeface="楷体_GB2312"/>
              </a:rPr>
              <a:t>抗蚀性强，</a:t>
            </a:r>
            <a:r>
              <a:rPr lang="zh-CN" altLang="en-US" sz="2400" dirty="0">
                <a:latin typeface="楷体_GB2312"/>
                <a:ea typeface="楷体_GB2312"/>
              </a:rPr>
              <a:t>不受环境光线、尘埃、油污、盐雾及其它化学气氛的影响；</a:t>
            </a:r>
            <a:endParaRPr lang="en-US" altLang="zh-CN" sz="2400" dirty="0">
              <a:latin typeface="楷体_GB2312"/>
              <a:ea typeface="楷体_GB2312"/>
            </a:endParaRPr>
          </a:p>
          <a:p>
            <a:pPr marL="342900" indent="-342900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Char char="u"/>
            </a:pPr>
            <a:r>
              <a:rPr lang="zh-CN" altLang="en-US" sz="2400" dirty="0">
                <a:solidFill>
                  <a:srgbClr val="3333FF"/>
                </a:solidFill>
                <a:latin typeface="楷体_GB2312"/>
                <a:ea typeface="楷体_GB2312"/>
              </a:rPr>
              <a:t>结构牢固、耐震动、耐冲击和寿命长。</a:t>
            </a:r>
            <a:endParaRPr lang="en-US" altLang="zh-CN" sz="2400" dirty="0">
              <a:solidFill>
                <a:srgbClr val="3333FF"/>
              </a:solidFill>
              <a:latin typeface="楷体_GB2312"/>
              <a:ea typeface="楷体_GB2312"/>
            </a:endParaRPr>
          </a:p>
          <a:p>
            <a:pPr marL="342900" indent="-342900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Char char="u"/>
            </a:pPr>
            <a:r>
              <a:rPr lang="zh-CN" altLang="en-US" sz="2400" dirty="0">
                <a:solidFill>
                  <a:srgbClr val="3333FF"/>
                </a:solidFill>
                <a:latin typeface="楷体_GB2312"/>
                <a:ea typeface="楷体_GB2312"/>
              </a:rPr>
              <a:t>可实现非接触式测量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1A7A3FBE-1705-407A-9574-1059F9E2E6F8}"/>
              </a:ext>
            </a:extLst>
          </p:cNvPr>
          <p:cNvSpPr/>
          <p:nvPr/>
        </p:nvSpPr>
        <p:spPr>
          <a:xfrm>
            <a:off x="384528" y="1340768"/>
            <a:ext cx="11993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</a:rPr>
              <a:t> 特点：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6DFD97F-2EFE-4618-AE8C-9BBD0F4B7795}"/>
              </a:ext>
            </a:extLst>
          </p:cNvPr>
          <p:cNvSpPr/>
          <p:nvPr/>
        </p:nvSpPr>
        <p:spPr>
          <a:xfrm>
            <a:off x="384528" y="4587583"/>
            <a:ext cx="11993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/>
              <a:t> </a:t>
            </a:r>
            <a:r>
              <a:rPr lang="zh-CN" altLang="en-US" sz="2400" b="1" dirty="0">
                <a:solidFill>
                  <a:srgbClr val="FF0000"/>
                </a:solidFill>
              </a:rPr>
              <a:t>应用：</a:t>
            </a:r>
            <a:endParaRPr lang="zh-CN" altLang="en-US" sz="2400" dirty="0"/>
          </a:p>
        </p:txBody>
      </p:sp>
    </p:spTree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>
            <a:extLst>
              <a:ext uri="{FF2B5EF4-FFF2-40B4-BE49-F238E27FC236}">
                <a16:creationId xmlns:a16="http://schemas.microsoft.com/office/drawing/2014/main" id="{3A9BB8E5-A53F-4471-8B1F-74B612FE15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650" y="1125539"/>
            <a:ext cx="7543800" cy="1439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20000"/>
              </a:lnSpc>
              <a:buClr>
                <a:schemeClr val="accent1"/>
              </a:buClr>
              <a:buFontTx/>
              <a:buNone/>
            </a:pPr>
            <a:r>
              <a:rPr lang="zh-CN" altLang="en-US" sz="2400" b="1" dirty="0">
                <a:solidFill>
                  <a:srgbClr val="FF0000"/>
                </a:solidFill>
                <a:latin typeface="楷体_GB2312"/>
                <a:ea typeface="楷体_GB2312"/>
              </a:rPr>
              <a:t>霍尔效应：</a:t>
            </a:r>
            <a:r>
              <a:rPr lang="zh-CN" altLang="en-US" sz="2400" b="1" dirty="0">
                <a:latin typeface="楷体_GB2312"/>
                <a:ea typeface="楷体_GB2312"/>
              </a:rPr>
              <a:t>是指置于</a:t>
            </a:r>
            <a:r>
              <a:rPr lang="zh-CN" altLang="en-US" sz="2400" b="1" dirty="0">
                <a:solidFill>
                  <a:srgbClr val="A50021"/>
                </a:solidFill>
                <a:latin typeface="楷体_GB2312"/>
                <a:ea typeface="楷体_GB2312"/>
              </a:rPr>
              <a:t>磁场</a:t>
            </a:r>
            <a:r>
              <a:rPr lang="zh-CN" altLang="en-US" sz="2400" b="1" dirty="0">
                <a:latin typeface="楷体_GB2312"/>
                <a:ea typeface="楷体_GB2312"/>
              </a:rPr>
              <a:t>中的</a:t>
            </a:r>
            <a:r>
              <a:rPr lang="zh-CN" altLang="en-US" sz="2400" b="1" dirty="0">
                <a:solidFill>
                  <a:srgbClr val="3333FF"/>
                </a:solidFill>
                <a:latin typeface="楷体_GB2312"/>
                <a:ea typeface="楷体_GB2312"/>
              </a:rPr>
              <a:t>导体或半导体</a:t>
            </a:r>
            <a:r>
              <a:rPr lang="zh-CN" altLang="en-US" sz="2400" b="1" dirty="0">
                <a:latin typeface="楷体_GB2312"/>
                <a:ea typeface="楷体_GB2312"/>
              </a:rPr>
              <a:t>中通入</a:t>
            </a:r>
            <a:r>
              <a:rPr lang="zh-CN" altLang="en-US" sz="2400" b="1" dirty="0">
                <a:solidFill>
                  <a:srgbClr val="A50021"/>
                </a:solidFill>
                <a:latin typeface="楷体_GB2312"/>
                <a:ea typeface="楷体_GB2312"/>
              </a:rPr>
              <a:t>电流</a:t>
            </a:r>
            <a:r>
              <a:rPr lang="zh-CN" altLang="en-US" sz="2400" b="1" dirty="0">
                <a:latin typeface="楷体_GB2312"/>
                <a:ea typeface="楷体_GB2312"/>
              </a:rPr>
              <a:t>时，</a:t>
            </a:r>
            <a:r>
              <a:rPr lang="zh-CN" altLang="en-US" sz="2400" b="1" dirty="0">
                <a:solidFill>
                  <a:srgbClr val="00B0F0"/>
                </a:solidFill>
                <a:latin typeface="楷体_GB2312"/>
                <a:ea typeface="楷体_GB2312"/>
              </a:rPr>
              <a:t>若电流与磁场垂直</a:t>
            </a:r>
            <a:r>
              <a:rPr lang="zh-CN" altLang="en-US" sz="2400" b="1" dirty="0">
                <a:latin typeface="楷体_GB2312"/>
                <a:ea typeface="楷体_GB2312"/>
              </a:rPr>
              <a:t>，则在与磁场和电流</a:t>
            </a:r>
            <a:r>
              <a:rPr lang="zh-CN" altLang="en-US" sz="2400" b="1" dirty="0">
                <a:solidFill>
                  <a:srgbClr val="FF0000"/>
                </a:solidFill>
                <a:latin typeface="楷体_GB2312"/>
                <a:ea typeface="楷体_GB2312"/>
              </a:rPr>
              <a:t>都垂直的方向上</a:t>
            </a:r>
            <a:r>
              <a:rPr lang="zh-CN" altLang="en-US" sz="2400" b="1" dirty="0">
                <a:latin typeface="楷体_GB2312"/>
                <a:ea typeface="楷体_GB2312"/>
              </a:rPr>
              <a:t>出现一个</a:t>
            </a:r>
            <a:r>
              <a:rPr lang="zh-CN" altLang="en-US" sz="2400" b="1" dirty="0">
                <a:solidFill>
                  <a:srgbClr val="C00000"/>
                </a:solidFill>
                <a:latin typeface="楷体_GB2312"/>
                <a:ea typeface="楷体_GB2312"/>
              </a:rPr>
              <a:t>电势差</a:t>
            </a:r>
            <a:r>
              <a:rPr lang="zh-CN" altLang="en-US" sz="2400" b="1" dirty="0">
                <a:latin typeface="楷体_GB2312"/>
                <a:ea typeface="楷体_GB2312"/>
              </a:rPr>
              <a:t>。</a:t>
            </a:r>
          </a:p>
        </p:txBody>
      </p:sp>
      <p:pic>
        <p:nvPicPr>
          <p:cNvPr id="36867" name="Picture 9">
            <a:extLst>
              <a:ext uri="{FF2B5EF4-FFF2-40B4-BE49-F238E27FC236}">
                <a16:creationId xmlns:a16="http://schemas.microsoft.com/office/drawing/2014/main" id="{87DAD547-2669-4A8D-898A-BF7CE9BA68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296" y="2779890"/>
            <a:ext cx="3495675" cy="2085975"/>
          </a:xfrm>
          <a:prstGeom prst="rect">
            <a:avLst/>
          </a:prstGeom>
          <a:noFill/>
          <a:ln>
            <a:noFill/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68" name="Rectangle 11">
            <a:extLst>
              <a:ext uri="{FF2B5EF4-FFF2-40B4-BE49-F238E27FC236}">
                <a16:creationId xmlns:a16="http://schemas.microsoft.com/office/drawing/2014/main" id="{858EEA8A-1AD4-44A7-924C-406F4FD7A3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63070" y="3238368"/>
            <a:ext cx="3883740" cy="1827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zh-CN" altLang="en-US" sz="2400" b="1" dirty="0">
                <a:solidFill>
                  <a:srgbClr val="3333FF"/>
                </a:solidFill>
                <a:latin typeface="楷体_GB2312"/>
                <a:ea typeface="楷体_GB2312"/>
              </a:rPr>
              <a:t>原理线性度好</a:t>
            </a:r>
            <a:r>
              <a:rPr lang="zh-CN" altLang="en-US" sz="2400" b="1" dirty="0">
                <a:solidFill>
                  <a:srgbClr val="FFC000"/>
                </a:solidFill>
                <a:latin typeface="楷体_GB2312"/>
                <a:ea typeface="楷体_GB2312"/>
              </a:rPr>
              <a:t>👍 </a:t>
            </a:r>
            <a:endParaRPr lang="en-US" altLang="zh-CN" sz="2400" b="1" dirty="0">
              <a:solidFill>
                <a:srgbClr val="FFC000"/>
              </a:solidFill>
              <a:latin typeface="楷体_GB2312"/>
              <a:ea typeface="楷体_GB2312"/>
            </a:endParaRP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zh-CN" sz="2400" b="1" i="1" dirty="0">
                <a:solidFill>
                  <a:srgbClr val="3333FF"/>
                </a:solidFill>
                <a:latin typeface="楷体_GB2312"/>
                <a:ea typeface="楷体_GB2312"/>
              </a:rPr>
              <a:t>R</a:t>
            </a:r>
            <a:r>
              <a:rPr lang="en-US" altLang="zh-CN" sz="1600" b="1" i="1" dirty="0">
                <a:solidFill>
                  <a:srgbClr val="3333FF"/>
                </a:solidFill>
                <a:latin typeface="楷体_GB2312"/>
                <a:ea typeface="楷体_GB2312"/>
              </a:rPr>
              <a:t>H</a:t>
            </a:r>
            <a:r>
              <a:rPr lang="en-US" altLang="zh-CN" sz="1800" b="1" i="1" dirty="0">
                <a:solidFill>
                  <a:srgbClr val="3333FF"/>
                </a:solidFill>
                <a:latin typeface="楷体_GB2312"/>
                <a:ea typeface="楷体_GB2312"/>
              </a:rPr>
              <a:t> </a:t>
            </a:r>
            <a:r>
              <a:rPr lang="zh-CN" altLang="en-US" sz="2400" b="1" dirty="0">
                <a:latin typeface="楷体_GB2312"/>
                <a:ea typeface="楷体_GB2312"/>
              </a:rPr>
              <a:t>为霍尔系数，它反映材料霍尔效应的强弱，</a:t>
            </a:r>
            <a:r>
              <a:rPr lang="en-US" altLang="zh-CN" sz="2400" b="1" i="1" dirty="0">
                <a:solidFill>
                  <a:srgbClr val="3333FF"/>
                </a:solidFill>
                <a:latin typeface="楷体_GB2312"/>
                <a:ea typeface="楷体_GB2312"/>
              </a:rPr>
              <a:t>K</a:t>
            </a:r>
            <a:r>
              <a:rPr lang="en-US" altLang="zh-CN" sz="1600" b="1" i="1" dirty="0">
                <a:solidFill>
                  <a:srgbClr val="3333FF"/>
                </a:solidFill>
                <a:latin typeface="楷体_GB2312"/>
                <a:ea typeface="楷体_GB2312"/>
              </a:rPr>
              <a:t>H</a:t>
            </a:r>
            <a:r>
              <a:rPr lang="en-US" altLang="zh-CN" sz="1800" b="1" i="1" dirty="0">
                <a:solidFill>
                  <a:srgbClr val="3333FF"/>
                </a:solidFill>
                <a:latin typeface="楷体_GB2312"/>
                <a:ea typeface="楷体_GB2312"/>
              </a:rPr>
              <a:t> </a:t>
            </a:r>
            <a:r>
              <a:rPr lang="zh-CN" altLang="en-US" sz="2400" b="1" dirty="0">
                <a:latin typeface="楷体_GB2312"/>
                <a:ea typeface="楷体_GB2312"/>
              </a:rPr>
              <a:t>为霍尔灵敏度</a:t>
            </a:r>
          </a:p>
        </p:txBody>
      </p:sp>
      <p:graphicFrame>
        <p:nvGraphicFramePr>
          <p:cNvPr id="36869" name="Object 6">
            <a:extLst>
              <a:ext uri="{FF2B5EF4-FFF2-40B4-BE49-F238E27FC236}">
                <a16:creationId xmlns:a16="http://schemas.microsoft.com/office/drawing/2014/main" id="{B0ED9F7C-F785-4B8C-84EA-E3F9B251E1D7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4427538" y="2348880"/>
          <a:ext cx="4032250" cy="865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154" r:id="rId4" imgW="1892905" imgH="393635" progId="Equation.3">
                  <p:embed/>
                </p:oleObj>
              </mc:Choice>
              <mc:Fallback>
                <p:oleObj r:id="rId4" imgW="1892905" imgH="393635" progId="Equation.3">
                  <p:embed/>
                  <p:pic>
                    <p:nvPicPr>
                      <p:cNvPr id="36869" name="Object 6">
                        <a:extLst>
                          <a:ext uri="{FF2B5EF4-FFF2-40B4-BE49-F238E27FC236}">
                            <a16:creationId xmlns:a16="http://schemas.microsoft.com/office/drawing/2014/main" id="{B0ED9F7C-F785-4B8C-84EA-E3F9B251E1D7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27538" y="2348880"/>
                        <a:ext cx="4032250" cy="865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A0F026FD-7BAF-4EDE-AF17-015E096723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288" y="115888"/>
            <a:ext cx="3455987" cy="838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2075" tIns="46038" rIns="92075" bIns="46038" anchor="ctr"/>
          <a:lstStyle/>
          <a:p>
            <a:pPr marL="342900" indent="-342900">
              <a:lnSpc>
                <a:spcPct val="120000"/>
              </a:lnSpc>
              <a:buClr>
                <a:schemeClr val="accent1"/>
              </a:buClr>
              <a:defRPr/>
            </a:pPr>
            <a:r>
              <a:rPr kumimoji="1" lang="en-US" altLang="zh-CN" sz="3600" b="1" dirty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49" charset="-122"/>
                <a:cs typeface="+mn-cs"/>
                <a:sym typeface="Symbol" panose="05050102010706020507" pitchFamily="18" charset="2"/>
              </a:rPr>
              <a:t>2.1 </a:t>
            </a:r>
            <a:r>
              <a:rPr kumimoji="1" lang="zh-CN" altLang="en-US" sz="3600" b="1" dirty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49" charset="-122"/>
                <a:cs typeface="+mn-cs"/>
                <a:sym typeface="Symbol" panose="05050102010706020507" pitchFamily="18" charset="2"/>
              </a:rPr>
              <a:t>工作原理</a:t>
            </a:r>
            <a:endParaRPr kumimoji="1" lang="en-US" altLang="zh-CN" sz="3600" b="1" dirty="0">
              <a:solidFill>
                <a:srgbClr val="0070C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ea typeface="黑体" panose="02010609060101010101" pitchFamily="49" charset="-122"/>
              <a:cs typeface="+mn-cs"/>
              <a:sym typeface="Symbol" panose="05050102010706020507" pitchFamily="18" charset="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AEF8515A-7690-4D05-B9E7-71D583B1DED2}"/>
              </a:ext>
            </a:extLst>
          </p:cNvPr>
          <p:cNvSpPr/>
          <p:nvPr/>
        </p:nvSpPr>
        <p:spPr>
          <a:xfrm>
            <a:off x="594296" y="5147942"/>
            <a:ext cx="7762186" cy="11690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  <a:buClr>
                <a:schemeClr val="accent1"/>
              </a:buClr>
              <a:buFontTx/>
              <a:buNone/>
            </a:pPr>
            <a:r>
              <a:rPr lang="zh-CN" altLang="en-US" b="1" dirty="0">
                <a:solidFill>
                  <a:srgbClr val="00B0F0"/>
                </a:solidFill>
              </a:rPr>
              <a:t>半导体材料的霍尔灵敏度大，因而霍尔传感器</a:t>
            </a:r>
            <a:r>
              <a:rPr lang="zh-CN" altLang="en-US" b="1" dirty="0">
                <a:solidFill>
                  <a:srgbClr val="00B0F0"/>
                </a:solidFill>
                <a:highlight>
                  <a:srgbClr val="FFFF00"/>
                </a:highlight>
              </a:rPr>
              <a:t>通常采用半导体材料</a:t>
            </a:r>
            <a:endParaRPr lang="en-US" altLang="zh-CN" b="1" dirty="0">
              <a:solidFill>
                <a:srgbClr val="00B0F0"/>
              </a:solidFill>
              <a:highlight>
                <a:srgbClr val="FFFF00"/>
              </a:highlight>
            </a:endParaRPr>
          </a:p>
          <a:p>
            <a:pPr algn="just">
              <a:lnSpc>
                <a:spcPct val="120000"/>
              </a:lnSpc>
              <a:buClr>
                <a:schemeClr val="accent1"/>
              </a:buClr>
              <a:buFontTx/>
              <a:buNone/>
            </a:pPr>
            <a:r>
              <a:rPr lang="zh-CN" altLang="en-US" b="1" dirty="0">
                <a:solidFill>
                  <a:srgbClr val="FF0000"/>
                </a:solidFill>
              </a:rPr>
              <a:t>霍尔元件：</a:t>
            </a:r>
            <a:r>
              <a:rPr lang="zh-CN" altLang="en-US" b="1" dirty="0"/>
              <a:t>霍尔传感器的敏感元件和转换元件，它是利用</a:t>
            </a:r>
            <a:r>
              <a:rPr lang="zh-CN" altLang="en-US" b="1" dirty="0">
                <a:solidFill>
                  <a:srgbClr val="3333FF"/>
                </a:solidFill>
              </a:rPr>
              <a:t>半导体材料</a:t>
            </a:r>
            <a:r>
              <a:rPr lang="zh-CN" altLang="en-US" b="1" dirty="0"/>
              <a:t>的霍尔效应原理制成。</a:t>
            </a:r>
            <a:endParaRPr lang="en-US" altLang="zh-CN" b="1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4" descr="落轮子（草稿）C未下来">
            <a:extLst>
              <a:ext uri="{FF2B5EF4-FFF2-40B4-BE49-F238E27FC236}">
                <a16:creationId xmlns:a16="http://schemas.microsoft.com/office/drawing/2014/main" id="{0F86A6C9-4E54-464D-90F3-41F0F1A8C6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2760440"/>
            <a:ext cx="6707187" cy="2790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0949" name="Text Box 5">
            <a:extLst>
              <a:ext uri="{FF2B5EF4-FFF2-40B4-BE49-F238E27FC236}">
                <a16:creationId xmlns:a16="http://schemas.microsoft.com/office/drawing/2014/main" id="{DB21CD31-A5A9-4F2A-9DC9-3D94AFED77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19672" y="2070034"/>
            <a:ext cx="4824412" cy="4939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50000"/>
              </a:spcBef>
              <a:buFontTx/>
              <a:buNone/>
            </a:pPr>
            <a:r>
              <a:rPr lang="zh-CN" altLang="en-US" sz="2400" b="1" dirty="0">
                <a:latin typeface="黑体" panose="02010609060101010101" pitchFamily="49" charset="-122"/>
                <a:ea typeface="楷体_GB2312"/>
              </a:rPr>
              <a:t>磁感应强度</a:t>
            </a:r>
            <a:r>
              <a:rPr lang="en-US" altLang="zh-CN" sz="2400" b="1" i="1" dirty="0">
                <a:latin typeface="黑体" panose="02010609060101010101" pitchFamily="49" charset="-122"/>
                <a:ea typeface="楷体_GB2312"/>
              </a:rPr>
              <a:t>B </a:t>
            </a:r>
            <a:r>
              <a:rPr lang="zh-CN" altLang="en-US" sz="2400" b="1" dirty="0">
                <a:latin typeface="黑体" panose="02010609060101010101" pitchFamily="49" charset="-122"/>
                <a:ea typeface="楷体_GB2312"/>
              </a:rPr>
              <a:t>为零时的情况：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F295126A-79F6-4764-B7FF-E86DBC4D2C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288" y="115888"/>
            <a:ext cx="5040312" cy="838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2075" tIns="46038" rIns="92075" bIns="46038" anchor="ctr"/>
          <a:lstStyle/>
          <a:p>
            <a:pPr marL="342900" indent="-342900">
              <a:lnSpc>
                <a:spcPct val="120000"/>
              </a:lnSpc>
              <a:buClr>
                <a:schemeClr val="accent1"/>
              </a:buClr>
              <a:defRPr/>
            </a:pPr>
            <a:r>
              <a:rPr kumimoji="1" lang="en-US" altLang="zh-CN" sz="3600" b="1" dirty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49" charset="-122"/>
                <a:cs typeface="+mn-cs"/>
                <a:sym typeface="Symbol" panose="05050102010706020507" pitchFamily="18" charset="2"/>
              </a:rPr>
              <a:t>2.1 </a:t>
            </a:r>
            <a:r>
              <a:rPr kumimoji="1" lang="zh-CN" altLang="en-US" sz="3600" b="1" dirty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49" charset="-122"/>
                <a:cs typeface="+mn-cs"/>
                <a:sym typeface="Symbol" panose="05050102010706020507" pitchFamily="18" charset="2"/>
              </a:rPr>
              <a:t>工作原理（续）</a:t>
            </a:r>
            <a:endParaRPr kumimoji="1" lang="en-US" altLang="zh-CN" sz="3600" b="1" dirty="0">
              <a:solidFill>
                <a:srgbClr val="0070C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ea typeface="黑体" panose="02010609060101010101" pitchFamily="49" charset="-122"/>
              <a:cs typeface="+mn-cs"/>
              <a:sym typeface="Symbol" panose="05050102010706020507" pitchFamily="18" charset="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BDFFEDA-0487-432E-9E3B-8C763375BCD4}"/>
              </a:ext>
            </a:extLst>
          </p:cNvPr>
          <p:cNvSpPr/>
          <p:nvPr/>
        </p:nvSpPr>
        <p:spPr>
          <a:xfrm>
            <a:off x="827584" y="5661248"/>
            <a:ext cx="7762186" cy="4303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  <a:buClr>
                <a:schemeClr val="accent1"/>
              </a:buClr>
              <a:buFontTx/>
              <a:buNone/>
            </a:pPr>
            <a:r>
              <a:rPr lang="en-US" altLang="zh-CN" b="1" dirty="0">
                <a:solidFill>
                  <a:srgbClr val="00B0F0"/>
                </a:solidFill>
              </a:rPr>
              <a:t>TIP</a:t>
            </a:r>
            <a:r>
              <a:rPr lang="zh-CN" altLang="en-US" b="1" dirty="0">
                <a:solidFill>
                  <a:srgbClr val="00B0F0"/>
                </a:solidFill>
              </a:rPr>
              <a:t>：电子</a:t>
            </a:r>
            <a:r>
              <a:rPr lang="en-US" altLang="zh-CN" b="1" dirty="0">
                <a:solidFill>
                  <a:srgbClr val="00B0F0"/>
                </a:solidFill>
              </a:rPr>
              <a:t>e</a:t>
            </a:r>
            <a:r>
              <a:rPr lang="zh-CN" altLang="en-US" b="1" dirty="0">
                <a:solidFill>
                  <a:srgbClr val="00B0F0"/>
                </a:solidFill>
              </a:rPr>
              <a:t>左移，电流方向向右</a:t>
            </a:r>
            <a:endParaRPr lang="en-US" altLang="zh-CN" b="1" dirty="0">
              <a:solidFill>
                <a:srgbClr val="00B0F0"/>
              </a:solidFill>
            </a:endParaRPr>
          </a:p>
        </p:txBody>
      </p:sp>
      <p:sp>
        <p:nvSpPr>
          <p:cNvPr id="6" name="Text Box 5">
            <a:extLst>
              <a:ext uri="{FF2B5EF4-FFF2-40B4-BE49-F238E27FC236}">
                <a16:creationId xmlns:a16="http://schemas.microsoft.com/office/drawing/2014/main" id="{00257460-3BC0-47EA-835F-16EE6C677A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4212" y="1178473"/>
            <a:ext cx="6480075" cy="4939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457200" indent="-457200" eaLnBrk="1" hangingPunct="1">
              <a:lnSpc>
                <a:spcPct val="120000"/>
              </a:lnSpc>
              <a:spcBef>
                <a:spcPct val="50000"/>
              </a:spcBef>
              <a:buFont typeface="+mj-ea"/>
              <a:buAutoNum type="circleNumDbPlain"/>
            </a:pPr>
            <a:r>
              <a:rPr lang="zh-CN" altLang="en-US" sz="2400" b="1" dirty="0">
                <a:solidFill>
                  <a:srgbClr val="FF0000"/>
                </a:solidFill>
                <a:latin typeface="黑体" panose="02010609060101010101" pitchFamily="49" charset="-122"/>
                <a:ea typeface="楷体_GB2312"/>
              </a:rPr>
              <a:t>首先，</a:t>
            </a:r>
            <a:r>
              <a:rPr lang="zh-CN" altLang="en-US" sz="2400" b="1" dirty="0">
                <a:latin typeface="黑体" panose="02010609060101010101" pitchFamily="49" charset="-122"/>
                <a:ea typeface="楷体_GB2312"/>
              </a:rPr>
              <a:t>给霍尔元件施加一个</a:t>
            </a:r>
            <a:r>
              <a:rPr lang="zh-CN" altLang="en-US" sz="2400" b="1" dirty="0">
                <a:solidFill>
                  <a:srgbClr val="3333FF"/>
                </a:solidFill>
                <a:latin typeface="黑体" panose="02010609060101010101" pitchFamily="49" charset="-122"/>
                <a:ea typeface="楷体_GB2312"/>
              </a:rPr>
              <a:t>驱动电流 </a:t>
            </a:r>
            <a:r>
              <a:rPr lang="en-US" altLang="zh-CN" sz="2400" b="1" i="1" dirty="0">
                <a:solidFill>
                  <a:srgbClr val="FF0000"/>
                </a:solidFill>
                <a:latin typeface="+mj-lt"/>
                <a:ea typeface="楷体_GB2312"/>
              </a:rPr>
              <a:t>I</a:t>
            </a:r>
            <a:endParaRPr lang="zh-CN" altLang="en-US" sz="2400" b="1" i="1" dirty="0">
              <a:solidFill>
                <a:srgbClr val="FF0000"/>
              </a:solidFill>
              <a:latin typeface="+mj-lt"/>
              <a:ea typeface="楷体_GB231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109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109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0949" grpId="0"/>
      <p:bldP spid="5" grpId="0"/>
      <p:bldP spid="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5" name="Picture 5" descr="落轮子（草稿）C下来很厉害了">
            <a:extLst>
              <a:ext uri="{FF2B5EF4-FFF2-40B4-BE49-F238E27FC236}">
                <a16:creationId xmlns:a16="http://schemas.microsoft.com/office/drawing/2014/main" id="{B3F67CBE-1DF9-4BA4-A86D-81191A2157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888" y="1916832"/>
            <a:ext cx="6408737" cy="2295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5">
            <a:extLst>
              <a:ext uri="{FF2B5EF4-FFF2-40B4-BE49-F238E27FC236}">
                <a16:creationId xmlns:a16="http://schemas.microsoft.com/office/drawing/2014/main" id="{1D84D571-B73D-4C52-A654-6DE4B05725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288" y="115888"/>
            <a:ext cx="5040312" cy="838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2075" tIns="46038" rIns="92075" bIns="46038" anchor="ctr"/>
          <a:lstStyle/>
          <a:p>
            <a:pPr marL="342900" indent="-342900">
              <a:lnSpc>
                <a:spcPct val="120000"/>
              </a:lnSpc>
              <a:buClr>
                <a:schemeClr val="accent1"/>
              </a:buClr>
              <a:defRPr/>
            </a:pPr>
            <a:r>
              <a:rPr kumimoji="1" lang="en-US" altLang="zh-CN" sz="3600" b="1" dirty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49" charset="-122"/>
                <a:cs typeface="+mn-cs"/>
                <a:sym typeface="Symbol" panose="05050102010706020507" pitchFamily="18" charset="2"/>
              </a:rPr>
              <a:t>2.1 </a:t>
            </a:r>
            <a:r>
              <a:rPr kumimoji="1" lang="zh-CN" altLang="en-US" sz="3600" b="1" dirty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49" charset="-122"/>
                <a:cs typeface="+mn-cs"/>
                <a:sym typeface="Symbol" panose="05050102010706020507" pitchFamily="18" charset="2"/>
              </a:rPr>
              <a:t>工作原理（续）</a:t>
            </a:r>
            <a:endParaRPr kumimoji="1" lang="en-US" altLang="zh-CN" sz="3600" b="1" dirty="0">
              <a:solidFill>
                <a:srgbClr val="0070C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ea typeface="黑体" panose="02010609060101010101" pitchFamily="49" charset="-122"/>
              <a:cs typeface="+mn-cs"/>
              <a:sym typeface="Symbol" panose="05050102010706020507" pitchFamily="18" charset="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17505095-EE67-4AFB-A23D-2FE35F2C598E}"/>
              </a:ext>
            </a:extLst>
          </p:cNvPr>
          <p:cNvSpPr/>
          <p:nvPr/>
        </p:nvSpPr>
        <p:spPr>
          <a:xfrm>
            <a:off x="1979712" y="4653136"/>
            <a:ext cx="557556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+mj-lt"/>
              <a:buAutoNum type="alphaLcParenR"/>
            </a:pPr>
            <a:r>
              <a:rPr lang="zh-CN" altLang="en-US" b="1" dirty="0"/>
              <a:t>运动的电子受到</a:t>
            </a:r>
            <a:r>
              <a:rPr lang="zh-CN" altLang="en-US" b="1" dirty="0">
                <a:solidFill>
                  <a:srgbClr val="FF0000"/>
                </a:solidFill>
              </a:rPr>
              <a:t>洛仑兹力</a:t>
            </a:r>
            <a:r>
              <a:rPr lang="en-US" altLang="zh-CN" b="1" dirty="0">
                <a:solidFill>
                  <a:srgbClr val="3333FF"/>
                </a:solidFill>
              </a:rPr>
              <a:t>F</a:t>
            </a:r>
            <a:r>
              <a:rPr lang="en-US" altLang="zh-CN" b="1" baseline="-25000" dirty="0">
                <a:solidFill>
                  <a:srgbClr val="3333FF"/>
                </a:solidFill>
              </a:rPr>
              <a:t>L</a:t>
            </a:r>
            <a:r>
              <a:rPr lang="zh-CN" altLang="en-US" b="1" dirty="0"/>
              <a:t> 作用，发生偏转</a:t>
            </a:r>
          </a:p>
        </p:txBody>
      </p:sp>
      <p:sp>
        <p:nvSpPr>
          <p:cNvPr id="6" name="Text Box 5">
            <a:extLst>
              <a:ext uri="{FF2B5EF4-FFF2-40B4-BE49-F238E27FC236}">
                <a16:creationId xmlns:a16="http://schemas.microsoft.com/office/drawing/2014/main" id="{4FCED179-F36E-49F9-AFAF-C85B614CE7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4212" y="1178473"/>
            <a:ext cx="6480075" cy="5642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457200" indent="-457200" eaLnBrk="1" hangingPunct="1">
              <a:lnSpc>
                <a:spcPct val="120000"/>
              </a:lnSpc>
              <a:spcBef>
                <a:spcPct val="50000"/>
              </a:spcBef>
              <a:buFont typeface="+mj-ea"/>
              <a:buAutoNum type="circleNumDbPlain" startAt="2"/>
            </a:pPr>
            <a:r>
              <a:rPr lang="zh-CN" altLang="en-US" sz="2400" b="1" dirty="0">
                <a:solidFill>
                  <a:srgbClr val="FF0000"/>
                </a:solidFill>
                <a:latin typeface="黑体" panose="02010609060101010101" pitchFamily="49" charset="-122"/>
                <a:ea typeface="楷体_GB2312"/>
              </a:rPr>
              <a:t>接下来，</a:t>
            </a:r>
            <a:r>
              <a:rPr lang="zh-CN" altLang="en-US" sz="2400" b="1" dirty="0">
                <a:latin typeface="黑体" panose="02010609060101010101" pitchFamily="49" charset="-122"/>
                <a:ea typeface="楷体_GB2312"/>
              </a:rPr>
              <a:t>再给霍尔元件施加磁场</a:t>
            </a:r>
            <a:r>
              <a:rPr lang="zh-CN" altLang="en-US" sz="2400" b="1" dirty="0">
                <a:solidFill>
                  <a:srgbClr val="3333FF"/>
                </a:solidFill>
                <a:latin typeface="黑体" panose="02010609060101010101" pitchFamily="49" charset="-122"/>
                <a:ea typeface="楷体_GB2312"/>
              </a:rPr>
              <a:t> </a:t>
            </a:r>
            <a:r>
              <a:rPr lang="en-US" altLang="zh-CN" sz="2800" b="1" i="1" dirty="0">
                <a:solidFill>
                  <a:srgbClr val="FF0000"/>
                </a:solidFill>
                <a:latin typeface="+mj-lt"/>
                <a:ea typeface="楷体_GB2312"/>
              </a:rPr>
              <a:t>B</a:t>
            </a:r>
            <a:endParaRPr lang="zh-CN" altLang="en-US" sz="2800" b="1" i="1" dirty="0">
              <a:solidFill>
                <a:srgbClr val="FF0000"/>
              </a:solidFill>
              <a:latin typeface="+mj-lt"/>
              <a:ea typeface="楷体_GB231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AACBC854-BD4A-47F6-B216-3A6FDF655432}"/>
              </a:ext>
            </a:extLst>
          </p:cNvPr>
          <p:cNvSpPr/>
          <p:nvPr/>
        </p:nvSpPr>
        <p:spPr>
          <a:xfrm>
            <a:off x="1260664" y="4145722"/>
            <a:ext cx="161775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发生</a:t>
            </a:r>
            <a:r>
              <a:rPr lang="en-US" altLang="zh-CN" b="1" dirty="0">
                <a:solidFill>
                  <a:srgbClr val="FF0000"/>
                </a:solidFill>
              </a:rPr>
              <a:t>3</a:t>
            </a:r>
            <a:r>
              <a:rPr lang="zh-CN" altLang="en-US" b="1" dirty="0">
                <a:solidFill>
                  <a:srgbClr val="FF0000"/>
                </a:solidFill>
              </a:rPr>
              <a:t>件事：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4587605-62CD-427A-852E-ADFA01F4D8E9}"/>
              </a:ext>
            </a:extLst>
          </p:cNvPr>
          <p:cNvSpPr/>
          <p:nvPr/>
        </p:nvSpPr>
        <p:spPr>
          <a:xfrm>
            <a:off x="1979712" y="5093915"/>
            <a:ext cx="686277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+mj-lt"/>
              <a:buAutoNum type="alphaLcParenR" startAt="2"/>
            </a:pPr>
            <a:r>
              <a:rPr lang="zh-CN" altLang="en-US" b="1" dirty="0"/>
              <a:t>电子偏转后，电荷不平衡，产生</a:t>
            </a:r>
            <a:r>
              <a:rPr lang="zh-CN" altLang="en-US" b="1" dirty="0">
                <a:solidFill>
                  <a:srgbClr val="FF0000"/>
                </a:solidFill>
              </a:rPr>
              <a:t>霍尔电场</a:t>
            </a:r>
            <a:r>
              <a:rPr lang="en-US" altLang="zh-CN" b="1" dirty="0">
                <a:solidFill>
                  <a:srgbClr val="3333FF"/>
                </a:solidFill>
              </a:rPr>
              <a:t>E</a:t>
            </a:r>
            <a:r>
              <a:rPr lang="en-US" altLang="zh-CN" b="1" baseline="-25000" dirty="0">
                <a:solidFill>
                  <a:srgbClr val="3333FF"/>
                </a:solidFill>
              </a:rPr>
              <a:t>H </a:t>
            </a:r>
            <a:r>
              <a:rPr lang="zh-CN" altLang="en-US" b="1" dirty="0">
                <a:solidFill>
                  <a:srgbClr val="FF0000"/>
                </a:solidFill>
              </a:rPr>
              <a:t>，电场力</a:t>
            </a:r>
            <a:endParaRPr lang="en-US" altLang="zh-CN" b="1" dirty="0">
              <a:solidFill>
                <a:srgbClr val="FF0000"/>
              </a:solidFill>
            </a:endParaRPr>
          </a:p>
          <a:p>
            <a:r>
              <a:rPr lang="zh-CN" altLang="en-US" b="1" dirty="0">
                <a:solidFill>
                  <a:srgbClr val="FF0000"/>
                </a:solidFill>
              </a:rPr>
              <a:t> </a:t>
            </a:r>
            <a:r>
              <a:rPr lang="en-US" altLang="zh-CN" b="1" dirty="0">
                <a:solidFill>
                  <a:srgbClr val="3333FF"/>
                </a:solidFill>
              </a:rPr>
              <a:t>F</a:t>
            </a:r>
            <a:r>
              <a:rPr lang="en-US" altLang="zh-CN" b="1" baseline="-25000" dirty="0">
                <a:solidFill>
                  <a:srgbClr val="3333FF"/>
                </a:solidFill>
              </a:rPr>
              <a:t>E</a:t>
            </a:r>
            <a:r>
              <a:rPr lang="zh-CN" altLang="en-US" b="1" dirty="0">
                <a:solidFill>
                  <a:srgbClr val="FF0000"/>
                </a:solidFill>
              </a:rPr>
              <a:t>限制电子继续偏转。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F995069-C182-4780-9F8C-3EE9D9402ECF}"/>
              </a:ext>
            </a:extLst>
          </p:cNvPr>
          <p:cNvSpPr/>
          <p:nvPr/>
        </p:nvSpPr>
        <p:spPr>
          <a:xfrm>
            <a:off x="1979712" y="5842470"/>
            <a:ext cx="529343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+mj-lt"/>
              <a:buAutoNum type="alphaLcParenR" startAt="3"/>
            </a:pPr>
            <a:r>
              <a:rPr lang="zh-CN" altLang="en-US" b="1" dirty="0"/>
              <a:t>洛伦兹力和电场力平衡，</a:t>
            </a:r>
            <a:r>
              <a:rPr lang="zh-CN" altLang="en-US" b="1" dirty="0">
                <a:solidFill>
                  <a:srgbClr val="FF0000"/>
                </a:solidFill>
              </a:rPr>
              <a:t>霍尔电场</a:t>
            </a:r>
            <a:r>
              <a:rPr lang="en-US" altLang="zh-CN" b="1" dirty="0">
                <a:solidFill>
                  <a:srgbClr val="3333FF"/>
                </a:solidFill>
              </a:rPr>
              <a:t>E</a:t>
            </a:r>
            <a:r>
              <a:rPr lang="en-US" altLang="zh-CN" b="1" baseline="-25000" dirty="0">
                <a:solidFill>
                  <a:srgbClr val="3333FF"/>
                </a:solidFill>
              </a:rPr>
              <a:t>H</a:t>
            </a:r>
            <a:r>
              <a:rPr lang="zh-CN" altLang="en-US" b="1" dirty="0">
                <a:solidFill>
                  <a:srgbClr val="FF0000"/>
                </a:solidFill>
              </a:rPr>
              <a:t>稳定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22BF1B31-C47B-4C03-B8FC-BB2D1AD18BA6}"/>
              </a:ext>
            </a:extLst>
          </p:cNvPr>
          <p:cNvSpPr/>
          <p:nvPr/>
        </p:nvSpPr>
        <p:spPr>
          <a:xfrm>
            <a:off x="142875" y="1000125"/>
            <a:ext cx="8286750" cy="46038"/>
          </a:xfrm>
          <a:prstGeom prst="rect">
            <a:avLst/>
          </a:prstGeom>
          <a:gradFill flip="none" rotWithShape="1"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8435" name="灯片编号占位符 5">
            <a:extLst>
              <a:ext uri="{FF2B5EF4-FFF2-40B4-BE49-F238E27FC236}">
                <a16:creationId xmlns:a16="http://schemas.microsoft.com/office/drawing/2014/main" id="{BA8903FA-F3D1-402A-8FEB-6D337A6636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86750" y="6400800"/>
            <a:ext cx="385763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709D57EC-0021-4ADF-A3F3-DA50EE107CA2}" type="slidenum">
              <a:rPr lang="en-US" altLang="zh-CN" sz="1400" smtClean="0"/>
              <a:pPr>
                <a:spcBef>
                  <a:spcPct val="0"/>
                </a:spcBef>
                <a:buFontTx/>
                <a:buNone/>
              </a:pPr>
              <a:t>2</a:t>
            </a:fld>
            <a:endParaRPr lang="en-US" altLang="zh-CN" sz="1400"/>
          </a:p>
        </p:txBody>
      </p:sp>
      <p:sp>
        <p:nvSpPr>
          <p:cNvPr id="18436" name="Rectangle 2">
            <a:extLst>
              <a:ext uri="{FF2B5EF4-FFF2-40B4-BE49-F238E27FC236}">
                <a16:creationId xmlns:a16="http://schemas.microsoft.com/office/drawing/2014/main" id="{B4DC62B5-1EFB-4F96-9BA0-03FA2D662DA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00063" y="142875"/>
            <a:ext cx="3359150" cy="769938"/>
          </a:xfrm>
        </p:spPr>
        <p:txBody>
          <a:bodyPr/>
          <a:lstStyle/>
          <a:p>
            <a:pPr algn="l" eaLnBrk="1" hangingPunct="1"/>
            <a:r>
              <a:rPr lang="zh-CN" altLang="en-US" sz="400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本章主要内容</a:t>
            </a:r>
          </a:p>
        </p:txBody>
      </p:sp>
      <p:sp>
        <p:nvSpPr>
          <p:cNvPr id="44038" name="矩形 9">
            <a:extLst>
              <a:ext uri="{FF2B5EF4-FFF2-40B4-BE49-F238E27FC236}">
                <a16:creationId xmlns:a16="http://schemas.microsoft.com/office/drawing/2014/main" id="{C663FF49-49D3-4CEB-B195-690871A272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57313" y="1428750"/>
            <a:ext cx="6643687" cy="3786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lnSpc>
                <a:spcPct val="120000"/>
              </a:lnSpc>
              <a:buFont typeface="Arial" pitchFamily="34" charset="0"/>
              <a:buChar char="•"/>
              <a:defRPr/>
            </a:pPr>
            <a:r>
              <a:rPr lang="en-US" altLang="zh-CN" sz="3600" b="1" dirty="0">
                <a:solidFill>
                  <a:srgbClr val="A50021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 </a:t>
            </a:r>
            <a:r>
              <a:rPr lang="en-US" altLang="zh-CN" sz="3600" b="1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0</a:t>
            </a:r>
            <a:r>
              <a:rPr lang="en-US" altLang="zh-CN" sz="3600" b="1" dirty="0">
                <a:solidFill>
                  <a:srgbClr val="A50021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 </a:t>
            </a:r>
            <a:r>
              <a:rPr lang="zh-CN" altLang="en-US" sz="3600" b="1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概述</a:t>
            </a:r>
            <a:endParaRPr lang="en-US" altLang="zh-CN" sz="3600" b="1" dirty="0">
              <a:latin typeface="Times New Roman" pitchFamily="18" charset="0"/>
              <a:ea typeface="宋体" pitchFamily="2" charset="-122"/>
              <a:cs typeface="Times New Roman" pitchFamily="18" charset="0"/>
            </a:endParaRPr>
          </a:p>
          <a:p>
            <a:pPr eaLnBrk="1" hangingPunct="1">
              <a:lnSpc>
                <a:spcPct val="120000"/>
              </a:lnSpc>
              <a:buFont typeface="Arial" pitchFamily="34" charset="0"/>
              <a:buChar char="•"/>
              <a:defRPr/>
            </a:pPr>
            <a:r>
              <a:rPr lang="en-US" altLang="zh-CN" sz="3600" b="1" dirty="0">
                <a:solidFill>
                  <a:srgbClr val="A50021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 </a:t>
            </a:r>
            <a:r>
              <a:rPr lang="en-US" altLang="zh-CN" sz="3600" b="1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1 </a:t>
            </a:r>
            <a:r>
              <a:rPr lang="zh-CN" altLang="en-US" sz="3600" b="1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霍尔传感器</a:t>
            </a:r>
          </a:p>
          <a:p>
            <a:pPr indent="688975" eaLnBrk="1" hangingPunct="1">
              <a:lnSpc>
                <a:spcPct val="120000"/>
              </a:lnSpc>
              <a:buClr>
                <a:srgbClr val="C00000"/>
              </a:buClr>
              <a:defRPr/>
            </a:pPr>
            <a:r>
              <a:rPr lang="en-US" altLang="zh-CN" sz="3200" b="1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1.1 </a:t>
            </a:r>
            <a:r>
              <a:rPr lang="zh-CN" altLang="en-US" sz="3200" b="1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霍尔效应</a:t>
            </a:r>
            <a:endParaRPr lang="en-US" altLang="zh-CN" sz="3200" b="1" dirty="0">
              <a:latin typeface="Times New Roman" pitchFamily="18" charset="0"/>
              <a:ea typeface="宋体" pitchFamily="2" charset="-122"/>
              <a:cs typeface="Times New Roman" pitchFamily="18" charset="0"/>
            </a:endParaRPr>
          </a:p>
          <a:p>
            <a:pPr indent="688975" eaLnBrk="1" hangingPunct="1">
              <a:lnSpc>
                <a:spcPct val="120000"/>
              </a:lnSpc>
              <a:buClr>
                <a:srgbClr val="C00000"/>
              </a:buClr>
              <a:defRPr/>
            </a:pPr>
            <a:r>
              <a:rPr lang="en-US" altLang="zh-CN" sz="3200" b="1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1.2 </a:t>
            </a:r>
            <a:r>
              <a:rPr lang="zh-CN" altLang="en-US" sz="3200" b="1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霍尔元件特点</a:t>
            </a:r>
            <a:endParaRPr lang="en-US" altLang="zh-CN" sz="3200" b="1" dirty="0">
              <a:latin typeface="Times New Roman" pitchFamily="18" charset="0"/>
              <a:ea typeface="宋体" pitchFamily="2" charset="-122"/>
              <a:cs typeface="Times New Roman" pitchFamily="18" charset="0"/>
            </a:endParaRPr>
          </a:p>
          <a:p>
            <a:pPr indent="688975" eaLnBrk="1" hangingPunct="1">
              <a:lnSpc>
                <a:spcPct val="120000"/>
              </a:lnSpc>
              <a:buClr>
                <a:srgbClr val="C00000"/>
              </a:buClr>
              <a:defRPr/>
            </a:pPr>
            <a:r>
              <a:rPr lang="en-US" altLang="zh-CN" sz="3200" b="1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1.3 </a:t>
            </a:r>
            <a:r>
              <a:rPr lang="zh-CN" altLang="en-US" sz="3200" b="1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误差分析及补偿</a:t>
            </a:r>
            <a:endParaRPr lang="en-US" altLang="zh-CN" sz="3200" b="1" dirty="0">
              <a:latin typeface="Times New Roman" pitchFamily="18" charset="0"/>
              <a:ea typeface="宋体" pitchFamily="2" charset="-122"/>
              <a:cs typeface="Times New Roman" pitchFamily="18" charset="0"/>
            </a:endParaRPr>
          </a:p>
          <a:p>
            <a:pPr indent="688975" eaLnBrk="1" hangingPunct="1">
              <a:lnSpc>
                <a:spcPct val="120000"/>
              </a:lnSpc>
              <a:buClr>
                <a:srgbClr val="C00000"/>
              </a:buClr>
              <a:defRPr/>
            </a:pPr>
            <a:r>
              <a:rPr lang="en-US" altLang="zh-CN" sz="3200" b="1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1.4 </a:t>
            </a:r>
            <a:r>
              <a:rPr lang="zh-CN" altLang="en-US" sz="3200" b="1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应用</a:t>
            </a:r>
            <a:endParaRPr lang="en-US" altLang="zh-CN" sz="3200" b="1" dirty="0">
              <a:latin typeface="Times New Roman" pitchFamily="18" charset="0"/>
              <a:ea typeface="宋体" pitchFamily="2" charset="-122"/>
              <a:cs typeface="Times New Roman" pitchFamily="18" charset="0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04B4F408-1459-40CA-82A6-11398681CF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0063" y="142875"/>
            <a:ext cx="3359150" cy="769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1" hangingPunct="1">
              <a:defRPr/>
            </a:pPr>
            <a:r>
              <a:rPr kumimoji="1" lang="zh-CN" altLang="en-US" sz="4000" kern="0" dirty="0">
                <a:solidFill>
                  <a:srgbClr val="C00000"/>
                </a:solidFill>
                <a:latin typeface="黑体" pitchFamily="2" charset="-122"/>
                <a:ea typeface="黑体" pitchFamily="2" charset="-122"/>
                <a:cs typeface="+mj-cs"/>
              </a:rPr>
              <a:t>本章</a:t>
            </a:r>
          </a:p>
        </p:txBody>
      </p:sp>
    </p:spTree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9" name="Picture 3" descr="洛伦兹终版(gif)">
            <a:extLst>
              <a:ext uri="{FF2B5EF4-FFF2-40B4-BE49-F238E27FC236}">
                <a16:creationId xmlns:a16="http://schemas.microsoft.com/office/drawing/2014/main" id="{00A1F3A9-FC0E-4A9F-B938-511924B5CA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219200"/>
            <a:ext cx="6781800" cy="3581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4020" name="Rectangle 4">
            <a:extLst>
              <a:ext uri="{FF2B5EF4-FFF2-40B4-BE49-F238E27FC236}">
                <a16:creationId xmlns:a16="http://schemas.microsoft.com/office/drawing/2014/main" id="{6008D16C-7AAA-47AE-9D76-9377B76A814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23850" y="5157788"/>
            <a:ext cx="8362950" cy="863600"/>
          </a:xfrm>
        </p:spPr>
        <p:txBody>
          <a:bodyPr/>
          <a:lstStyle/>
          <a:p>
            <a:pPr marL="0" indent="0">
              <a:buFontTx/>
              <a:buNone/>
            </a:pPr>
            <a:r>
              <a:rPr lang="zh-CN" altLang="en-US" sz="2400" b="1">
                <a:latin typeface="宋体" panose="02010600030101010101" pitchFamily="2" charset="-122"/>
              </a:rPr>
              <a:t>   当磁场垂直于薄片时，电子受到洛仑兹力的作用，</a:t>
            </a:r>
            <a:r>
              <a:rPr lang="zh-CN" altLang="en-US" sz="2400" b="1"/>
              <a:t>向内侧偏移在半导体薄片</a:t>
            </a:r>
            <a:r>
              <a:rPr lang="en-US" altLang="zh-CN" sz="2400" b="1" i="1"/>
              <a:t>c</a:t>
            </a:r>
            <a:r>
              <a:rPr lang="zh-CN" altLang="en-US" sz="2400" b="1"/>
              <a:t>、</a:t>
            </a:r>
            <a:r>
              <a:rPr lang="en-US" altLang="zh-CN" sz="2400" b="1" i="1"/>
              <a:t>d</a:t>
            </a:r>
            <a:r>
              <a:rPr lang="zh-CN" altLang="en-US" sz="2400" b="1"/>
              <a:t>方向的端面之间建立起霍尔电势。</a:t>
            </a:r>
          </a:p>
        </p:txBody>
      </p:sp>
      <p:sp>
        <p:nvSpPr>
          <p:cNvPr id="39941" name="Text Box 5">
            <a:extLst>
              <a:ext uri="{FF2B5EF4-FFF2-40B4-BE49-F238E27FC236}">
                <a16:creationId xmlns:a16="http://schemas.microsoft.com/office/drawing/2014/main" id="{9F3086D6-7603-4AD7-AEE4-9275F1C926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7000" y="3657600"/>
            <a:ext cx="3810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5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sz="2800" b="1">
                <a:solidFill>
                  <a:srgbClr val="FF0000"/>
                </a:solidFill>
                <a:latin typeface="宋体" panose="02010600030101010101" pitchFamily="2" charset="-122"/>
                <a:ea typeface="楷体_GB2312"/>
              </a:rPr>
              <a:t>c</a:t>
            </a:r>
          </a:p>
        </p:txBody>
      </p:sp>
      <p:sp>
        <p:nvSpPr>
          <p:cNvPr id="39942" name="Text Box 6">
            <a:extLst>
              <a:ext uri="{FF2B5EF4-FFF2-40B4-BE49-F238E27FC236}">
                <a16:creationId xmlns:a16="http://schemas.microsoft.com/office/drawing/2014/main" id="{E2DAF8BE-DCDF-40A5-A32C-7683D46CBE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33800" y="1828800"/>
            <a:ext cx="609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5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sz="2800" b="1">
                <a:solidFill>
                  <a:srgbClr val="FF0000"/>
                </a:solidFill>
                <a:latin typeface="宋体" panose="02010600030101010101" pitchFamily="2" charset="-122"/>
                <a:ea typeface="楷体_GB2312"/>
              </a:rPr>
              <a:t>d</a:t>
            </a:r>
          </a:p>
        </p:txBody>
      </p:sp>
      <p:sp>
        <p:nvSpPr>
          <p:cNvPr id="39943" name="Text Box 7">
            <a:extLst>
              <a:ext uri="{FF2B5EF4-FFF2-40B4-BE49-F238E27FC236}">
                <a16:creationId xmlns:a16="http://schemas.microsoft.com/office/drawing/2014/main" id="{3119593A-3935-4B80-A22D-74ACD3E94C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" y="2819400"/>
            <a:ext cx="4572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5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sz="2800" b="1">
                <a:solidFill>
                  <a:srgbClr val="FF0000"/>
                </a:solidFill>
                <a:latin typeface="宋体" panose="02010600030101010101" pitchFamily="2" charset="-122"/>
                <a:ea typeface="楷体_GB2312"/>
              </a:rPr>
              <a:t>a</a:t>
            </a:r>
          </a:p>
        </p:txBody>
      </p:sp>
      <p:sp>
        <p:nvSpPr>
          <p:cNvPr id="39944" name="Text Box 8">
            <a:extLst>
              <a:ext uri="{FF2B5EF4-FFF2-40B4-BE49-F238E27FC236}">
                <a16:creationId xmlns:a16="http://schemas.microsoft.com/office/drawing/2014/main" id="{D7BEBE09-0640-4F0C-9E17-6F2C31FFE1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00600" y="3181350"/>
            <a:ext cx="3810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5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sz="2800" b="1">
                <a:solidFill>
                  <a:srgbClr val="FF0000"/>
                </a:solidFill>
                <a:latin typeface="宋体" panose="02010600030101010101" pitchFamily="2" charset="-122"/>
                <a:ea typeface="楷体_GB2312"/>
              </a:rPr>
              <a:t>b</a:t>
            </a:r>
          </a:p>
        </p:txBody>
      </p:sp>
      <p:grpSp>
        <p:nvGrpSpPr>
          <p:cNvPr id="39945" name="Group 9">
            <a:extLst>
              <a:ext uri="{FF2B5EF4-FFF2-40B4-BE49-F238E27FC236}">
                <a16:creationId xmlns:a16="http://schemas.microsoft.com/office/drawing/2014/main" id="{A458B56F-B74A-4C3A-8715-AB20531A5D62}"/>
              </a:ext>
            </a:extLst>
          </p:cNvPr>
          <p:cNvGrpSpPr>
            <a:grpSpLocks/>
          </p:cNvGrpSpPr>
          <p:nvPr/>
        </p:nvGrpSpPr>
        <p:grpSpPr bwMode="auto">
          <a:xfrm>
            <a:off x="6553200" y="1143000"/>
            <a:ext cx="2514600" cy="3479800"/>
            <a:chOff x="4176" y="752"/>
            <a:chExt cx="1584" cy="2192"/>
          </a:xfrm>
        </p:grpSpPr>
        <p:pic>
          <p:nvPicPr>
            <p:cNvPr id="39950" name="Picture 10" descr="毫伏表0V">
              <a:extLst>
                <a:ext uri="{FF2B5EF4-FFF2-40B4-BE49-F238E27FC236}">
                  <a16:creationId xmlns:a16="http://schemas.microsoft.com/office/drawing/2014/main" id="{ABF56B15-3F63-4414-86F2-0C2AF568B1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16" y="1440"/>
              <a:ext cx="1344" cy="9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9951" name="Freeform 11">
              <a:extLst>
                <a:ext uri="{FF2B5EF4-FFF2-40B4-BE49-F238E27FC236}">
                  <a16:creationId xmlns:a16="http://schemas.microsoft.com/office/drawing/2014/main" id="{64200971-6AC6-45F0-AFBC-01ED5CEFE1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76" y="2304"/>
              <a:ext cx="1296" cy="640"/>
            </a:xfrm>
            <a:custGeom>
              <a:avLst/>
              <a:gdLst>
                <a:gd name="T0" fmla="*/ 0 w 1296"/>
                <a:gd name="T1" fmla="*/ 384 h 640"/>
                <a:gd name="T2" fmla="*/ 288 w 1296"/>
                <a:gd name="T3" fmla="*/ 576 h 640"/>
                <a:gd name="T4" fmla="*/ 1296 w 1296"/>
                <a:gd name="T5" fmla="*/ 0 h 64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296" h="640">
                  <a:moveTo>
                    <a:pt x="0" y="384"/>
                  </a:moveTo>
                  <a:cubicBezTo>
                    <a:pt x="36" y="512"/>
                    <a:pt x="72" y="640"/>
                    <a:pt x="288" y="576"/>
                  </a:cubicBezTo>
                  <a:cubicBezTo>
                    <a:pt x="504" y="512"/>
                    <a:pt x="900" y="256"/>
                    <a:pt x="1296" y="0"/>
                  </a:cubicBezTo>
                </a:path>
              </a:pathLst>
            </a:custGeom>
            <a:noFill/>
            <a:ln w="381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9952" name="Freeform 12">
              <a:extLst>
                <a:ext uri="{FF2B5EF4-FFF2-40B4-BE49-F238E27FC236}">
                  <a16:creationId xmlns:a16="http://schemas.microsoft.com/office/drawing/2014/main" id="{DE3ECA1E-B21D-48E1-B8D8-27FDB30B18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76" y="752"/>
              <a:ext cx="672" cy="736"/>
            </a:xfrm>
            <a:custGeom>
              <a:avLst/>
              <a:gdLst>
                <a:gd name="T0" fmla="*/ 0 w 672"/>
                <a:gd name="T1" fmla="*/ 352 h 736"/>
                <a:gd name="T2" fmla="*/ 336 w 672"/>
                <a:gd name="T3" fmla="*/ 64 h 736"/>
                <a:gd name="T4" fmla="*/ 672 w 672"/>
                <a:gd name="T5" fmla="*/ 736 h 736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672" h="736">
                  <a:moveTo>
                    <a:pt x="0" y="352"/>
                  </a:moveTo>
                  <a:cubicBezTo>
                    <a:pt x="112" y="176"/>
                    <a:pt x="224" y="0"/>
                    <a:pt x="336" y="64"/>
                  </a:cubicBezTo>
                  <a:cubicBezTo>
                    <a:pt x="448" y="128"/>
                    <a:pt x="560" y="432"/>
                    <a:pt x="672" y="736"/>
                  </a:cubicBezTo>
                </a:path>
              </a:pathLst>
            </a:custGeom>
            <a:noFill/>
            <a:ln w="38100">
              <a:solidFill>
                <a:srgbClr val="66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pic>
        <p:nvPicPr>
          <p:cNvPr id="214029" name="Picture 13" descr="毫伏表5mV小">
            <a:extLst>
              <a:ext uri="{FF2B5EF4-FFF2-40B4-BE49-F238E27FC236}">
                <a16:creationId xmlns:a16="http://schemas.microsoft.com/office/drawing/2014/main" id="{5BE9C263-E1D6-4D75-B3D3-4509F6CEBB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2209800"/>
            <a:ext cx="2133600" cy="154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4030" name="Picture 14" descr="毫伏表10mV小">
            <a:extLst>
              <a:ext uri="{FF2B5EF4-FFF2-40B4-BE49-F238E27FC236}">
                <a16:creationId xmlns:a16="http://schemas.microsoft.com/office/drawing/2014/main" id="{592E6A68-66A4-45E4-91F1-5B2D951C83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2192338"/>
            <a:ext cx="2130425" cy="1617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4031" name="Picture 15" descr="毫伏表5mV小">
            <a:extLst>
              <a:ext uri="{FF2B5EF4-FFF2-40B4-BE49-F238E27FC236}">
                <a16:creationId xmlns:a16="http://schemas.microsoft.com/office/drawing/2014/main" id="{97751F0F-31E7-4794-8C4E-EF68AD4FB6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2209800"/>
            <a:ext cx="2130425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4032" name="Picture 16" descr="毫伏表0V">
            <a:extLst>
              <a:ext uri="{FF2B5EF4-FFF2-40B4-BE49-F238E27FC236}">
                <a16:creationId xmlns:a16="http://schemas.microsoft.com/office/drawing/2014/main" id="{B83041BC-6D34-4B1E-A7FD-4F86BB79E4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2209800"/>
            <a:ext cx="213360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7A931DFC-2F3D-4B8B-874D-1030090921EC}"/>
              </a:ext>
            </a:extLst>
          </p:cNvPr>
          <p:cNvSpPr/>
          <p:nvPr/>
        </p:nvSpPr>
        <p:spPr>
          <a:xfrm>
            <a:off x="2657520" y="452735"/>
            <a:ext cx="26468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  <a:latin typeface="黑体" panose="02010609060101010101" pitchFamily="49" charset="-122"/>
              </a:rPr>
              <a:t>动画演示霍尔效应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 spd="med" advTm="147500">
    <p:spli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0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40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40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4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80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4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1350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4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190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4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4020" grpId="0" build="p" advAuto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5">
            <a:extLst>
              <a:ext uri="{FF2B5EF4-FFF2-40B4-BE49-F238E27FC236}">
                <a16:creationId xmlns:a16="http://schemas.microsoft.com/office/drawing/2014/main" id="{6A63563F-8E34-4DF8-ACED-1F5F93467F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741" y="3552090"/>
            <a:ext cx="8353425" cy="27139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zh-CN" altLang="en-US" sz="2400" dirty="0">
                <a:latin typeface="楷体_GB2312"/>
                <a:ea typeface="楷体_GB2312"/>
              </a:rPr>
              <a:t>ｘ方向上</a:t>
            </a:r>
            <a:r>
              <a:rPr lang="en-US" altLang="zh-CN" sz="2400" dirty="0">
                <a:latin typeface="楷体_GB2312"/>
                <a:ea typeface="楷体_GB2312"/>
              </a:rPr>
              <a:t>A</a:t>
            </a:r>
            <a:r>
              <a:rPr lang="zh-CN" altLang="en-US" sz="2400" dirty="0">
                <a:latin typeface="楷体_GB2312"/>
                <a:ea typeface="楷体_GB2312"/>
              </a:rPr>
              <a:t>和</a:t>
            </a:r>
            <a:r>
              <a:rPr lang="en-US" altLang="zh-CN" sz="2400" dirty="0">
                <a:latin typeface="楷体_GB2312"/>
                <a:ea typeface="楷体_GB2312"/>
              </a:rPr>
              <a:t>B</a:t>
            </a:r>
            <a:r>
              <a:rPr lang="zh-CN" altLang="en-US" sz="2400" dirty="0">
                <a:latin typeface="楷体_GB2312"/>
                <a:ea typeface="楷体_GB2312"/>
              </a:rPr>
              <a:t>端面上做</a:t>
            </a:r>
            <a:r>
              <a:rPr lang="zh-CN" altLang="en-US" sz="2400" dirty="0">
                <a:solidFill>
                  <a:srgbClr val="FF0000"/>
                </a:solidFill>
                <a:latin typeface="楷体_GB2312"/>
                <a:ea typeface="楷体_GB2312"/>
              </a:rPr>
              <a:t>两个金属电极</a:t>
            </a:r>
            <a:r>
              <a:rPr lang="zh-CN" altLang="en-US" sz="2400" dirty="0">
                <a:latin typeface="楷体_GB2312"/>
                <a:ea typeface="楷体_GB2312"/>
              </a:rPr>
              <a:t>，称为</a:t>
            </a:r>
            <a:r>
              <a:rPr lang="zh-CN" altLang="en-US" sz="2400" dirty="0">
                <a:solidFill>
                  <a:srgbClr val="3333FF"/>
                </a:solidFill>
                <a:latin typeface="楷体_GB2312"/>
                <a:ea typeface="楷体_GB2312"/>
              </a:rPr>
              <a:t>控制电极</a:t>
            </a:r>
            <a:r>
              <a:rPr lang="zh-CN" altLang="en-US" sz="2400" dirty="0">
                <a:latin typeface="楷体_GB2312"/>
                <a:ea typeface="楷体_GB2312"/>
              </a:rPr>
              <a:t>。施加电压ｕ，形成沿ｘ方向流动的电流Ｉ，称为</a:t>
            </a:r>
            <a:r>
              <a:rPr lang="zh-CN" altLang="en-US" sz="2400" dirty="0">
                <a:solidFill>
                  <a:srgbClr val="3333FF"/>
                </a:solidFill>
                <a:latin typeface="楷体_GB2312"/>
                <a:ea typeface="楷体_GB2312"/>
              </a:rPr>
              <a:t>控制电流</a:t>
            </a:r>
            <a:r>
              <a:rPr lang="zh-CN" altLang="en-US" sz="2400" dirty="0">
                <a:latin typeface="楷体_GB2312"/>
                <a:ea typeface="楷体_GB2312"/>
              </a:rPr>
              <a:t>。</a:t>
            </a:r>
            <a:endParaRPr lang="en-US" altLang="zh-CN" sz="2400" dirty="0">
              <a:latin typeface="楷体_GB2312"/>
              <a:ea typeface="楷体_GB2312"/>
            </a:endParaRP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zh-CN" altLang="en-US" sz="2400" dirty="0">
                <a:solidFill>
                  <a:srgbClr val="00B0F0"/>
                </a:solidFill>
                <a:latin typeface="楷体_GB2312"/>
                <a:ea typeface="楷体_GB2312"/>
              </a:rPr>
              <a:t>设材料为Ｎ型半导体，导电的载流子是电子。</a:t>
            </a:r>
            <a:endParaRPr lang="en-US" altLang="zh-CN" sz="2400" dirty="0">
              <a:solidFill>
                <a:srgbClr val="00B0F0"/>
              </a:solidFill>
              <a:latin typeface="楷体_GB2312"/>
              <a:ea typeface="楷体_GB2312"/>
            </a:endParaRP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zh-CN" altLang="en-US" sz="2400" dirty="0">
                <a:latin typeface="楷体_GB2312"/>
                <a:ea typeface="楷体_GB2312"/>
              </a:rPr>
              <a:t>在ｚ轴方向的磁场作用下，电子将受到一个沿ｙ轴负方向的</a:t>
            </a:r>
            <a:r>
              <a:rPr lang="zh-CN" altLang="en-US" sz="2400" b="1" dirty="0">
                <a:solidFill>
                  <a:srgbClr val="C00000"/>
                </a:solidFill>
                <a:latin typeface="楷体_GB2312"/>
                <a:ea typeface="楷体_GB2312"/>
              </a:rPr>
              <a:t>洛仑兹力</a:t>
            </a:r>
            <a:r>
              <a:rPr lang="zh-CN" altLang="en-US" sz="2400" dirty="0">
                <a:latin typeface="楷体_GB2312"/>
                <a:ea typeface="楷体_GB2312"/>
              </a:rPr>
              <a:t>：  </a:t>
            </a:r>
            <a:r>
              <a:rPr lang="en-US" altLang="zh-CN" sz="2400" b="1" i="1" dirty="0">
                <a:solidFill>
                  <a:srgbClr val="3333FF"/>
                </a:solidFill>
                <a:latin typeface="楷体_GB2312"/>
                <a:ea typeface="楷体_GB2312"/>
              </a:rPr>
              <a:t>F</a:t>
            </a:r>
            <a:r>
              <a:rPr lang="en-US" altLang="zh-CN" sz="2400" b="1" i="1" baseline="-25000" dirty="0">
                <a:solidFill>
                  <a:srgbClr val="3333FF"/>
                </a:solidFill>
                <a:latin typeface="楷体_GB2312"/>
                <a:ea typeface="楷体_GB2312"/>
              </a:rPr>
              <a:t>L</a:t>
            </a:r>
            <a:r>
              <a:rPr lang="en-US" altLang="zh-CN" sz="2400" b="1" dirty="0">
                <a:solidFill>
                  <a:srgbClr val="3333FF"/>
                </a:solidFill>
                <a:latin typeface="楷体_GB2312"/>
                <a:ea typeface="楷体_GB2312"/>
              </a:rPr>
              <a:t>=</a:t>
            </a:r>
            <a:r>
              <a:rPr lang="en-US" altLang="zh-CN" sz="2400" b="1" i="1" dirty="0" err="1">
                <a:solidFill>
                  <a:srgbClr val="3333FF"/>
                </a:solidFill>
                <a:latin typeface="楷体_GB2312"/>
                <a:ea typeface="楷体_GB2312"/>
              </a:rPr>
              <a:t>evB</a:t>
            </a:r>
            <a:r>
              <a:rPr lang="en-US" altLang="zh-CN" sz="2400" b="1" i="1" dirty="0">
                <a:solidFill>
                  <a:srgbClr val="3333FF"/>
                </a:solidFill>
                <a:latin typeface="楷体_GB2312"/>
                <a:ea typeface="楷体_GB2312"/>
              </a:rPr>
              <a:t> 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zh-CN" sz="2400" dirty="0">
                <a:latin typeface="楷体_GB2312"/>
                <a:ea typeface="楷体_GB2312"/>
              </a:rPr>
              <a:t>    e</a:t>
            </a:r>
            <a:r>
              <a:rPr lang="zh-CN" altLang="en-US" sz="2400" dirty="0">
                <a:latin typeface="楷体_GB2312"/>
                <a:ea typeface="楷体_GB2312"/>
              </a:rPr>
              <a:t>为</a:t>
            </a:r>
            <a:r>
              <a:rPr lang="zh-CN" altLang="en-US" sz="2400" dirty="0">
                <a:solidFill>
                  <a:srgbClr val="3333FF"/>
                </a:solidFill>
                <a:latin typeface="楷体_GB2312"/>
                <a:ea typeface="楷体_GB2312"/>
              </a:rPr>
              <a:t>载流子电荷</a:t>
            </a:r>
            <a:r>
              <a:rPr lang="zh-CN" altLang="en-US" sz="2400" dirty="0">
                <a:latin typeface="楷体_GB2312"/>
                <a:ea typeface="楷体_GB2312"/>
              </a:rPr>
              <a:t>；ｖ为载流子的</a:t>
            </a:r>
            <a:r>
              <a:rPr lang="zh-CN" altLang="en-US" sz="2400" dirty="0">
                <a:solidFill>
                  <a:srgbClr val="3333FF"/>
                </a:solidFill>
                <a:latin typeface="楷体_GB2312"/>
                <a:ea typeface="楷体_GB2312"/>
              </a:rPr>
              <a:t>运动速度</a:t>
            </a:r>
            <a:r>
              <a:rPr lang="zh-CN" altLang="en-US" sz="2400" dirty="0">
                <a:latin typeface="楷体_GB2312"/>
                <a:ea typeface="楷体_GB2312"/>
              </a:rPr>
              <a:t>；Ｂ为</a:t>
            </a:r>
            <a:r>
              <a:rPr lang="zh-CN" altLang="en-US" sz="2400" dirty="0">
                <a:solidFill>
                  <a:srgbClr val="3333FF"/>
                </a:solidFill>
                <a:latin typeface="楷体_GB2312"/>
                <a:ea typeface="楷体_GB2312"/>
              </a:rPr>
              <a:t>磁感应强度</a:t>
            </a:r>
            <a:r>
              <a:rPr lang="zh-CN" altLang="en-US" sz="2400" dirty="0">
                <a:latin typeface="楷体_GB2312"/>
                <a:ea typeface="楷体_GB2312"/>
              </a:rPr>
              <a:t>。</a:t>
            </a:r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415AC3B8-8B10-4572-AEF9-6EF596E462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288" y="115888"/>
            <a:ext cx="5040312" cy="838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2075" tIns="46038" rIns="92075" bIns="46038" anchor="ctr"/>
          <a:lstStyle/>
          <a:p>
            <a:pPr marL="342900" indent="-342900">
              <a:lnSpc>
                <a:spcPct val="120000"/>
              </a:lnSpc>
              <a:buClr>
                <a:schemeClr val="accent1"/>
              </a:buClr>
              <a:defRPr/>
            </a:pPr>
            <a:r>
              <a:rPr kumimoji="1" lang="en-US" altLang="zh-CN" sz="3600" b="1" dirty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49" charset="-122"/>
                <a:cs typeface="+mn-cs"/>
                <a:sym typeface="Symbol" panose="05050102010706020507" pitchFamily="18" charset="2"/>
              </a:rPr>
              <a:t>2.1 </a:t>
            </a:r>
            <a:r>
              <a:rPr kumimoji="1" lang="zh-CN" altLang="en-US" sz="3600" b="1" dirty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49" charset="-122"/>
                <a:cs typeface="+mn-cs"/>
                <a:sym typeface="Symbol" panose="05050102010706020507" pitchFamily="18" charset="2"/>
              </a:rPr>
              <a:t>工作原理（续）</a:t>
            </a:r>
            <a:endParaRPr kumimoji="1" lang="en-US" altLang="zh-CN" sz="3600" b="1" dirty="0">
              <a:solidFill>
                <a:srgbClr val="0070C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ea typeface="黑体" panose="02010609060101010101" pitchFamily="49" charset="-122"/>
              <a:cs typeface="+mn-cs"/>
              <a:sym typeface="Symbol" panose="05050102010706020507" pitchFamily="18" charset="2"/>
            </a:endParaRPr>
          </a:p>
        </p:txBody>
      </p:sp>
      <p:pic>
        <p:nvPicPr>
          <p:cNvPr id="4" name="Picture 4" descr="C:\Documents and Settings\chl\My Documents\7t01.tif">
            <a:extLst>
              <a:ext uri="{FF2B5EF4-FFF2-40B4-BE49-F238E27FC236}">
                <a16:creationId xmlns:a16="http://schemas.microsoft.com/office/drawing/2014/main" id="{2FB194D8-BA58-468F-9B68-DAF6FFEF7A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0193" y="1122363"/>
            <a:ext cx="3733800" cy="2306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5505E125-38F0-4DB8-BFE8-3DFCCCA42374}"/>
              </a:ext>
            </a:extLst>
          </p:cNvPr>
          <p:cNvGrpSpPr/>
          <p:nvPr/>
        </p:nvGrpSpPr>
        <p:grpSpPr>
          <a:xfrm>
            <a:off x="7020272" y="1203528"/>
            <a:ext cx="1800200" cy="2078039"/>
            <a:chOff x="5940425" y="3859213"/>
            <a:chExt cx="2735263" cy="2547937"/>
          </a:xfrm>
        </p:grpSpPr>
        <p:sp>
          <p:nvSpPr>
            <p:cNvPr id="7" name="Line 11">
              <a:extLst>
                <a:ext uri="{FF2B5EF4-FFF2-40B4-BE49-F238E27FC236}">
                  <a16:creationId xmlns:a16="http://schemas.microsoft.com/office/drawing/2014/main" id="{048D0B5B-CECC-493F-A52D-C8A001DE94D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588125" y="5443538"/>
              <a:ext cx="151288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" name="Line 12">
              <a:extLst>
                <a:ext uri="{FF2B5EF4-FFF2-40B4-BE49-F238E27FC236}">
                  <a16:creationId xmlns:a16="http://schemas.microsoft.com/office/drawing/2014/main" id="{15B0B93D-6DFD-4402-87F8-FF075D31BF8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940425" y="5443538"/>
              <a:ext cx="647700" cy="9366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" name="Line 13">
              <a:extLst>
                <a:ext uri="{FF2B5EF4-FFF2-40B4-BE49-F238E27FC236}">
                  <a16:creationId xmlns:a16="http://schemas.microsoft.com/office/drawing/2014/main" id="{D7530C7C-B43C-4B10-BFD0-EDC34AC7C33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588125" y="4148138"/>
              <a:ext cx="0" cy="1295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" name="Text Box 14">
              <a:extLst>
                <a:ext uri="{FF2B5EF4-FFF2-40B4-BE49-F238E27FC236}">
                  <a16:creationId xmlns:a16="http://schemas.microsoft.com/office/drawing/2014/main" id="{B1B6281E-1F56-4892-8A09-123623AB48A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172450" y="5227638"/>
              <a:ext cx="503238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20000"/>
                </a:lnSpc>
                <a:spcBef>
                  <a:spcPct val="50000"/>
                </a:spcBef>
                <a:buFontTx/>
                <a:buNone/>
              </a:pPr>
              <a:r>
                <a:rPr lang="en-US" altLang="zh-CN" sz="2000">
                  <a:latin typeface="楷体_GB2312"/>
                  <a:ea typeface="楷体_GB2312"/>
                </a:rPr>
                <a:t>x</a:t>
              </a:r>
            </a:p>
          </p:txBody>
        </p:sp>
        <p:sp>
          <p:nvSpPr>
            <p:cNvPr id="11" name="Text Box 15">
              <a:extLst>
                <a:ext uri="{FF2B5EF4-FFF2-40B4-BE49-F238E27FC236}">
                  <a16:creationId xmlns:a16="http://schemas.microsoft.com/office/drawing/2014/main" id="{E6E7C6E6-D848-4631-810A-245C4EE846F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732588" y="3859213"/>
              <a:ext cx="360362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20000"/>
                </a:lnSpc>
                <a:spcBef>
                  <a:spcPct val="50000"/>
                </a:spcBef>
                <a:buFontTx/>
                <a:buNone/>
              </a:pPr>
              <a:r>
                <a:rPr lang="en-US" altLang="zh-CN" sz="2000">
                  <a:latin typeface="楷体_GB2312"/>
                  <a:ea typeface="楷体_GB2312"/>
                </a:rPr>
                <a:t>z</a:t>
              </a:r>
            </a:p>
          </p:txBody>
        </p:sp>
        <p:sp>
          <p:nvSpPr>
            <p:cNvPr id="12" name="Text Box 16">
              <a:extLst>
                <a:ext uri="{FF2B5EF4-FFF2-40B4-BE49-F238E27FC236}">
                  <a16:creationId xmlns:a16="http://schemas.microsoft.com/office/drawing/2014/main" id="{1EF0ED83-AEF0-4E9D-97F1-93604AC9816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84888" y="5949950"/>
              <a:ext cx="358775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20000"/>
                </a:lnSpc>
                <a:spcBef>
                  <a:spcPct val="50000"/>
                </a:spcBef>
                <a:buFontTx/>
                <a:buNone/>
              </a:pPr>
              <a:r>
                <a:rPr lang="en-US" altLang="zh-CN" sz="2000">
                  <a:latin typeface="楷体_GB2312"/>
                  <a:ea typeface="楷体_GB2312"/>
                </a:rPr>
                <a:t>y</a:t>
              </a:r>
            </a:p>
          </p:txBody>
        </p: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022B78AC-21BE-427B-81CF-CCFD3B252AA6}"/>
              </a:ext>
            </a:extLst>
          </p:cNvPr>
          <p:cNvSpPr/>
          <p:nvPr/>
        </p:nvSpPr>
        <p:spPr>
          <a:xfrm>
            <a:off x="492195" y="1523428"/>
            <a:ext cx="2432724" cy="11690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lnSpc>
                <a:spcPct val="120000"/>
              </a:lnSpc>
            </a:pPr>
            <a:r>
              <a:rPr lang="zh-CN" altLang="en-US" dirty="0"/>
              <a:t>霍尔元件尺寸：</a:t>
            </a:r>
            <a:endParaRPr lang="en-US" altLang="zh-CN" dirty="0"/>
          </a:p>
          <a:p>
            <a:pPr eaLnBrk="1" hangingPunct="1">
              <a:lnSpc>
                <a:spcPct val="120000"/>
              </a:lnSpc>
            </a:pPr>
            <a:r>
              <a:rPr lang="en-US" altLang="zh-CN" dirty="0"/>
              <a:t>     </a:t>
            </a:r>
            <a:r>
              <a:rPr lang="zh-CN" altLang="en-US" dirty="0"/>
              <a:t>长、宽、厚为</a:t>
            </a:r>
            <a:endParaRPr lang="en-US" altLang="zh-CN" dirty="0"/>
          </a:p>
          <a:p>
            <a:pPr eaLnBrk="1" hangingPunct="1">
              <a:lnSpc>
                <a:spcPct val="120000"/>
              </a:lnSpc>
            </a:pPr>
            <a:r>
              <a:rPr lang="en-US" altLang="zh-CN" i="1" dirty="0">
                <a:solidFill>
                  <a:srgbClr val="3333FF"/>
                </a:solidFill>
              </a:rPr>
              <a:t>     L</a:t>
            </a:r>
            <a:r>
              <a:rPr lang="zh-CN" altLang="en-US" i="1" dirty="0"/>
              <a:t>、</a:t>
            </a:r>
            <a:r>
              <a:rPr lang="en-US" altLang="zh-CN" i="1" dirty="0">
                <a:solidFill>
                  <a:srgbClr val="3333FF"/>
                </a:solidFill>
              </a:rPr>
              <a:t>l </a:t>
            </a:r>
            <a:r>
              <a:rPr lang="zh-CN" altLang="en-US" dirty="0"/>
              <a:t>和</a:t>
            </a:r>
            <a:r>
              <a:rPr lang="zh-CN" altLang="en-US" i="1" dirty="0">
                <a:solidFill>
                  <a:srgbClr val="3333FF"/>
                </a:solidFill>
              </a:rPr>
              <a:t>ｄ</a:t>
            </a:r>
            <a:endParaRPr lang="en-US" altLang="zh-CN" i="1" dirty="0">
              <a:solidFill>
                <a:srgbClr val="3333FF"/>
              </a:solidFill>
            </a:endParaRPr>
          </a:p>
        </p:txBody>
      </p:sp>
      <p:sp>
        <p:nvSpPr>
          <p:cNvPr id="14" name="Text Box 6">
            <a:extLst>
              <a:ext uri="{FF2B5EF4-FFF2-40B4-BE49-F238E27FC236}">
                <a16:creationId xmlns:a16="http://schemas.microsoft.com/office/drawing/2014/main" id="{8008C990-C910-40C1-91F5-1C15DB9CFC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70574" y="3140075"/>
            <a:ext cx="360363" cy="4303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50000"/>
              </a:spcBef>
              <a:buFontTx/>
              <a:buNone/>
            </a:pPr>
            <a:r>
              <a:rPr lang="en-US" altLang="zh-CN" sz="2000" dirty="0">
                <a:solidFill>
                  <a:srgbClr val="FFC000"/>
                </a:solidFill>
                <a:latin typeface="楷体_GB2312"/>
                <a:ea typeface="楷体_GB2312"/>
              </a:rPr>
              <a:t>C</a:t>
            </a:r>
          </a:p>
        </p:txBody>
      </p:sp>
      <p:sp>
        <p:nvSpPr>
          <p:cNvPr id="15" name="Text Box 7">
            <a:extLst>
              <a:ext uri="{FF2B5EF4-FFF2-40B4-BE49-F238E27FC236}">
                <a16:creationId xmlns:a16="http://schemas.microsoft.com/office/drawing/2014/main" id="{482FC5E9-D894-4FEB-BDD0-52BFC306C6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95936" y="1383338"/>
            <a:ext cx="431800" cy="4303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50000"/>
              </a:spcBef>
              <a:buFontTx/>
              <a:buNone/>
            </a:pPr>
            <a:r>
              <a:rPr lang="en-US" altLang="zh-CN" sz="2000" dirty="0">
                <a:solidFill>
                  <a:srgbClr val="FFC000"/>
                </a:solidFill>
                <a:latin typeface="楷体_GB2312"/>
                <a:ea typeface="楷体_GB2312"/>
              </a:rPr>
              <a:t>D</a:t>
            </a:r>
          </a:p>
        </p:txBody>
      </p:sp>
      <p:sp>
        <p:nvSpPr>
          <p:cNvPr id="16" name="Text Box 17">
            <a:extLst>
              <a:ext uri="{FF2B5EF4-FFF2-40B4-BE49-F238E27FC236}">
                <a16:creationId xmlns:a16="http://schemas.microsoft.com/office/drawing/2014/main" id="{EF872544-C265-4910-80C8-5A222D7572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14299" y="2378318"/>
            <a:ext cx="360363" cy="4303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50000"/>
              </a:spcBef>
              <a:buFontTx/>
              <a:buNone/>
            </a:pPr>
            <a:r>
              <a:rPr lang="en-US" altLang="zh-CN" sz="2000" dirty="0">
                <a:solidFill>
                  <a:srgbClr val="FFC000"/>
                </a:solidFill>
                <a:latin typeface="楷体_GB2312"/>
                <a:ea typeface="楷体_GB2312"/>
              </a:rPr>
              <a:t>B</a:t>
            </a:r>
          </a:p>
        </p:txBody>
      </p:sp>
      <p:sp>
        <p:nvSpPr>
          <p:cNvPr id="17" name="Text Box 18">
            <a:extLst>
              <a:ext uri="{FF2B5EF4-FFF2-40B4-BE49-F238E27FC236}">
                <a16:creationId xmlns:a16="http://schemas.microsoft.com/office/drawing/2014/main" id="{F5461AF1-FBCE-48BB-9123-C901981C4A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53247" y="2235266"/>
            <a:ext cx="360363" cy="4303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50000"/>
              </a:spcBef>
              <a:buFontTx/>
              <a:buNone/>
            </a:pPr>
            <a:r>
              <a:rPr lang="en-US" altLang="zh-CN" sz="2000" dirty="0">
                <a:solidFill>
                  <a:srgbClr val="FFC000"/>
                </a:solidFill>
                <a:latin typeface="楷体_GB2312"/>
                <a:ea typeface="楷体_GB2312"/>
              </a:rPr>
              <a:t>A</a:t>
            </a:r>
          </a:p>
        </p:txBody>
      </p:sp>
    </p:spTree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5">
            <a:extLst>
              <a:ext uri="{FF2B5EF4-FFF2-40B4-BE49-F238E27FC236}">
                <a16:creationId xmlns:a16="http://schemas.microsoft.com/office/drawing/2014/main" id="{415AC3B8-8B10-4572-AEF9-6EF596E462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288" y="115888"/>
            <a:ext cx="5040312" cy="838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2075" tIns="46038" rIns="92075" bIns="46038" anchor="ctr"/>
          <a:lstStyle/>
          <a:p>
            <a:pPr marL="342900" indent="-342900">
              <a:lnSpc>
                <a:spcPct val="120000"/>
              </a:lnSpc>
              <a:buClr>
                <a:schemeClr val="accent1"/>
              </a:buClr>
              <a:defRPr/>
            </a:pPr>
            <a:r>
              <a:rPr kumimoji="1" lang="en-US" altLang="zh-CN" sz="3600" b="1" dirty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49" charset="-122"/>
                <a:cs typeface="+mn-cs"/>
                <a:sym typeface="Symbol" panose="05050102010706020507" pitchFamily="18" charset="2"/>
              </a:rPr>
              <a:t>2.1 </a:t>
            </a:r>
            <a:r>
              <a:rPr kumimoji="1" lang="zh-CN" altLang="en-US" sz="3600" b="1" dirty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49" charset="-122"/>
                <a:cs typeface="+mn-cs"/>
                <a:sym typeface="Symbol" panose="05050102010706020507" pitchFamily="18" charset="2"/>
              </a:rPr>
              <a:t>工作原理（续）</a:t>
            </a:r>
            <a:endParaRPr kumimoji="1" lang="en-US" altLang="zh-CN" sz="3600" b="1" dirty="0">
              <a:solidFill>
                <a:srgbClr val="0070C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ea typeface="黑体" panose="02010609060101010101" pitchFamily="49" charset="-122"/>
              <a:cs typeface="+mn-cs"/>
              <a:sym typeface="Symbol" panose="05050102010706020507" pitchFamily="18" charset="2"/>
            </a:endParaRPr>
          </a:p>
        </p:txBody>
      </p:sp>
      <p:pic>
        <p:nvPicPr>
          <p:cNvPr id="4" name="Picture 4" descr="C:\Documents and Settings\chl\My Documents\7t01.tif">
            <a:extLst>
              <a:ext uri="{FF2B5EF4-FFF2-40B4-BE49-F238E27FC236}">
                <a16:creationId xmlns:a16="http://schemas.microsoft.com/office/drawing/2014/main" id="{2FB194D8-BA58-468F-9B68-DAF6FFEF7A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0193" y="1122363"/>
            <a:ext cx="3733800" cy="2306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5505E125-38F0-4DB8-BFE8-3DFCCCA42374}"/>
              </a:ext>
            </a:extLst>
          </p:cNvPr>
          <p:cNvGrpSpPr/>
          <p:nvPr/>
        </p:nvGrpSpPr>
        <p:grpSpPr>
          <a:xfrm>
            <a:off x="7020272" y="1203528"/>
            <a:ext cx="1800200" cy="2078039"/>
            <a:chOff x="5940425" y="3859213"/>
            <a:chExt cx="2735263" cy="2547937"/>
          </a:xfrm>
        </p:grpSpPr>
        <p:sp>
          <p:nvSpPr>
            <p:cNvPr id="7" name="Line 11">
              <a:extLst>
                <a:ext uri="{FF2B5EF4-FFF2-40B4-BE49-F238E27FC236}">
                  <a16:creationId xmlns:a16="http://schemas.microsoft.com/office/drawing/2014/main" id="{048D0B5B-CECC-493F-A52D-C8A001DE94D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588125" y="5443538"/>
              <a:ext cx="151288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" name="Line 12">
              <a:extLst>
                <a:ext uri="{FF2B5EF4-FFF2-40B4-BE49-F238E27FC236}">
                  <a16:creationId xmlns:a16="http://schemas.microsoft.com/office/drawing/2014/main" id="{15B0B93D-6DFD-4402-87F8-FF075D31BF8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940425" y="5443538"/>
              <a:ext cx="647700" cy="9366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" name="Line 13">
              <a:extLst>
                <a:ext uri="{FF2B5EF4-FFF2-40B4-BE49-F238E27FC236}">
                  <a16:creationId xmlns:a16="http://schemas.microsoft.com/office/drawing/2014/main" id="{D7530C7C-B43C-4B10-BFD0-EDC34AC7C33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588125" y="4148138"/>
              <a:ext cx="0" cy="1295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" name="Text Box 14">
              <a:extLst>
                <a:ext uri="{FF2B5EF4-FFF2-40B4-BE49-F238E27FC236}">
                  <a16:creationId xmlns:a16="http://schemas.microsoft.com/office/drawing/2014/main" id="{B1B6281E-1F56-4892-8A09-123623AB48A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172450" y="5227638"/>
              <a:ext cx="503238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20000"/>
                </a:lnSpc>
                <a:spcBef>
                  <a:spcPct val="50000"/>
                </a:spcBef>
                <a:buFontTx/>
                <a:buNone/>
              </a:pPr>
              <a:r>
                <a:rPr lang="en-US" altLang="zh-CN" sz="2000">
                  <a:latin typeface="楷体_GB2312"/>
                  <a:ea typeface="楷体_GB2312"/>
                </a:rPr>
                <a:t>x</a:t>
              </a:r>
            </a:p>
          </p:txBody>
        </p:sp>
        <p:sp>
          <p:nvSpPr>
            <p:cNvPr id="11" name="Text Box 15">
              <a:extLst>
                <a:ext uri="{FF2B5EF4-FFF2-40B4-BE49-F238E27FC236}">
                  <a16:creationId xmlns:a16="http://schemas.microsoft.com/office/drawing/2014/main" id="{E6E7C6E6-D848-4631-810A-245C4EE846F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732588" y="3859213"/>
              <a:ext cx="360362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20000"/>
                </a:lnSpc>
                <a:spcBef>
                  <a:spcPct val="50000"/>
                </a:spcBef>
                <a:buFontTx/>
                <a:buNone/>
              </a:pPr>
              <a:r>
                <a:rPr lang="en-US" altLang="zh-CN" sz="2000">
                  <a:latin typeface="楷体_GB2312"/>
                  <a:ea typeface="楷体_GB2312"/>
                </a:rPr>
                <a:t>z</a:t>
              </a:r>
            </a:p>
          </p:txBody>
        </p:sp>
        <p:sp>
          <p:nvSpPr>
            <p:cNvPr id="12" name="Text Box 16">
              <a:extLst>
                <a:ext uri="{FF2B5EF4-FFF2-40B4-BE49-F238E27FC236}">
                  <a16:creationId xmlns:a16="http://schemas.microsoft.com/office/drawing/2014/main" id="{1EF0ED83-AEF0-4E9D-97F1-93604AC9816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84888" y="5949950"/>
              <a:ext cx="358775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20000"/>
                </a:lnSpc>
                <a:spcBef>
                  <a:spcPct val="50000"/>
                </a:spcBef>
                <a:buFontTx/>
                <a:buNone/>
              </a:pPr>
              <a:r>
                <a:rPr lang="en-US" altLang="zh-CN" sz="2000">
                  <a:latin typeface="楷体_GB2312"/>
                  <a:ea typeface="楷体_GB2312"/>
                </a:rPr>
                <a:t>y</a:t>
              </a:r>
            </a:p>
          </p:txBody>
        </p: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022B78AC-21BE-427B-81CF-CCFD3B252AA6}"/>
              </a:ext>
            </a:extLst>
          </p:cNvPr>
          <p:cNvSpPr/>
          <p:nvPr/>
        </p:nvSpPr>
        <p:spPr>
          <a:xfrm>
            <a:off x="537481" y="1227741"/>
            <a:ext cx="2432724" cy="11690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lnSpc>
                <a:spcPct val="120000"/>
              </a:lnSpc>
            </a:pPr>
            <a:r>
              <a:rPr lang="zh-CN" altLang="en-US" dirty="0"/>
              <a:t>霍尔元件尺寸：</a:t>
            </a:r>
            <a:endParaRPr lang="en-US" altLang="zh-CN" dirty="0"/>
          </a:p>
          <a:p>
            <a:pPr eaLnBrk="1" hangingPunct="1">
              <a:lnSpc>
                <a:spcPct val="120000"/>
              </a:lnSpc>
            </a:pPr>
            <a:r>
              <a:rPr lang="en-US" altLang="zh-CN" dirty="0"/>
              <a:t>     </a:t>
            </a:r>
            <a:r>
              <a:rPr lang="zh-CN" altLang="en-US" dirty="0"/>
              <a:t>长、宽、厚为</a:t>
            </a:r>
            <a:endParaRPr lang="en-US" altLang="zh-CN" dirty="0"/>
          </a:p>
          <a:p>
            <a:pPr eaLnBrk="1" hangingPunct="1">
              <a:lnSpc>
                <a:spcPct val="120000"/>
              </a:lnSpc>
            </a:pPr>
            <a:r>
              <a:rPr lang="en-US" altLang="zh-CN" i="1" dirty="0">
                <a:solidFill>
                  <a:srgbClr val="3333FF"/>
                </a:solidFill>
              </a:rPr>
              <a:t>     L</a:t>
            </a:r>
            <a:r>
              <a:rPr lang="zh-CN" altLang="en-US" i="1" dirty="0"/>
              <a:t>、</a:t>
            </a:r>
            <a:r>
              <a:rPr lang="en-US" altLang="zh-CN" i="1" dirty="0">
                <a:solidFill>
                  <a:srgbClr val="3333FF"/>
                </a:solidFill>
                <a:latin typeface="+mj-lt"/>
              </a:rPr>
              <a:t>l </a:t>
            </a:r>
            <a:r>
              <a:rPr lang="zh-CN" altLang="en-US" dirty="0"/>
              <a:t>和</a:t>
            </a:r>
            <a:r>
              <a:rPr lang="zh-CN" altLang="en-US" i="1" dirty="0">
                <a:solidFill>
                  <a:srgbClr val="3333FF"/>
                </a:solidFill>
              </a:rPr>
              <a:t>ｄ</a:t>
            </a:r>
            <a:endParaRPr lang="en-US" altLang="zh-CN" i="1" dirty="0">
              <a:solidFill>
                <a:srgbClr val="3333FF"/>
              </a:solidFill>
            </a:endParaRPr>
          </a:p>
        </p:txBody>
      </p:sp>
      <p:sp>
        <p:nvSpPr>
          <p:cNvPr id="14" name="Text Box 6">
            <a:extLst>
              <a:ext uri="{FF2B5EF4-FFF2-40B4-BE49-F238E27FC236}">
                <a16:creationId xmlns:a16="http://schemas.microsoft.com/office/drawing/2014/main" id="{8008C990-C910-40C1-91F5-1C15DB9CFC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70574" y="3140075"/>
            <a:ext cx="360363" cy="4303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50000"/>
              </a:spcBef>
              <a:buFontTx/>
              <a:buNone/>
            </a:pPr>
            <a:r>
              <a:rPr lang="en-US" altLang="zh-CN" sz="2000" dirty="0">
                <a:solidFill>
                  <a:srgbClr val="FFC000"/>
                </a:solidFill>
                <a:latin typeface="楷体_GB2312"/>
                <a:ea typeface="楷体_GB2312"/>
              </a:rPr>
              <a:t>C</a:t>
            </a:r>
          </a:p>
        </p:txBody>
      </p:sp>
      <p:sp>
        <p:nvSpPr>
          <p:cNvPr id="15" name="Text Box 7">
            <a:extLst>
              <a:ext uri="{FF2B5EF4-FFF2-40B4-BE49-F238E27FC236}">
                <a16:creationId xmlns:a16="http://schemas.microsoft.com/office/drawing/2014/main" id="{482FC5E9-D894-4FEB-BDD0-52BFC306C6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95936" y="1383338"/>
            <a:ext cx="431800" cy="4303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50000"/>
              </a:spcBef>
              <a:buFontTx/>
              <a:buNone/>
            </a:pPr>
            <a:r>
              <a:rPr lang="en-US" altLang="zh-CN" sz="2000" dirty="0">
                <a:solidFill>
                  <a:srgbClr val="FFC000"/>
                </a:solidFill>
                <a:latin typeface="楷体_GB2312"/>
                <a:ea typeface="楷体_GB2312"/>
              </a:rPr>
              <a:t>D</a:t>
            </a:r>
          </a:p>
        </p:txBody>
      </p:sp>
      <p:sp>
        <p:nvSpPr>
          <p:cNvPr id="16" name="Text Box 17">
            <a:extLst>
              <a:ext uri="{FF2B5EF4-FFF2-40B4-BE49-F238E27FC236}">
                <a16:creationId xmlns:a16="http://schemas.microsoft.com/office/drawing/2014/main" id="{EF872544-C265-4910-80C8-5A222D7572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14299" y="2378318"/>
            <a:ext cx="360363" cy="4303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50000"/>
              </a:spcBef>
              <a:buFontTx/>
              <a:buNone/>
            </a:pPr>
            <a:r>
              <a:rPr lang="en-US" altLang="zh-CN" sz="2000" dirty="0">
                <a:solidFill>
                  <a:srgbClr val="FFC000"/>
                </a:solidFill>
                <a:latin typeface="楷体_GB2312"/>
                <a:ea typeface="楷体_GB2312"/>
              </a:rPr>
              <a:t>B</a:t>
            </a:r>
          </a:p>
        </p:txBody>
      </p:sp>
      <p:sp>
        <p:nvSpPr>
          <p:cNvPr id="17" name="Text Box 18">
            <a:extLst>
              <a:ext uri="{FF2B5EF4-FFF2-40B4-BE49-F238E27FC236}">
                <a16:creationId xmlns:a16="http://schemas.microsoft.com/office/drawing/2014/main" id="{F5461AF1-FBCE-48BB-9123-C901981C4A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53247" y="2235266"/>
            <a:ext cx="360363" cy="4303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50000"/>
              </a:spcBef>
              <a:buFontTx/>
              <a:buNone/>
            </a:pPr>
            <a:r>
              <a:rPr lang="en-US" altLang="zh-CN" sz="2000" dirty="0">
                <a:solidFill>
                  <a:srgbClr val="FFC000"/>
                </a:solidFill>
                <a:latin typeface="楷体_GB2312"/>
                <a:ea typeface="楷体_GB2312"/>
              </a:rPr>
              <a:t>A</a:t>
            </a:r>
          </a:p>
        </p:txBody>
      </p:sp>
      <p:sp>
        <p:nvSpPr>
          <p:cNvPr id="18" name="Rectangle 4">
            <a:extLst>
              <a:ext uri="{FF2B5EF4-FFF2-40B4-BE49-F238E27FC236}">
                <a16:creationId xmlns:a16="http://schemas.microsoft.com/office/drawing/2014/main" id="{FF96AEE2-D1F4-42DC-88D4-E775B13EE0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3568" y="3550638"/>
            <a:ext cx="8280400" cy="2751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zh-CN" sz="2400" dirty="0">
                <a:latin typeface="黑体" panose="02010609060101010101" pitchFamily="49" charset="-122"/>
                <a:ea typeface="楷体_GB2312"/>
              </a:rPr>
              <a:t>C,D</a:t>
            </a:r>
            <a:r>
              <a:rPr lang="zh-CN" altLang="en-US" sz="2400" dirty="0">
                <a:latin typeface="黑体" panose="02010609060101010101" pitchFamily="49" charset="-122"/>
                <a:ea typeface="楷体_GB2312"/>
              </a:rPr>
              <a:t>两端面因电荷积累而建立了一个</a:t>
            </a:r>
            <a:r>
              <a:rPr lang="zh-CN" altLang="en-US" sz="2400" dirty="0">
                <a:solidFill>
                  <a:srgbClr val="FF0000"/>
                </a:solidFill>
                <a:latin typeface="黑体" panose="02010609060101010101" pitchFamily="49" charset="-122"/>
                <a:ea typeface="楷体_GB2312"/>
              </a:rPr>
              <a:t>霍尔电场</a:t>
            </a:r>
            <a:r>
              <a:rPr lang="zh-CN" altLang="en-US" sz="2400" dirty="0">
                <a:solidFill>
                  <a:srgbClr val="3333FF"/>
                </a:solidFill>
                <a:latin typeface="黑体" panose="02010609060101010101" pitchFamily="49" charset="-122"/>
                <a:ea typeface="楷体_GB2312"/>
              </a:rPr>
              <a:t>Ｅ</a:t>
            </a:r>
            <a:r>
              <a:rPr lang="en-US" altLang="zh-CN" sz="2400" baseline="-25000" dirty="0">
                <a:solidFill>
                  <a:srgbClr val="3333FF"/>
                </a:solidFill>
                <a:latin typeface="黑体" panose="02010609060101010101" pitchFamily="49" charset="-122"/>
                <a:ea typeface="楷体_GB2312"/>
              </a:rPr>
              <a:t>H</a:t>
            </a:r>
            <a:endParaRPr lang="en-US" altLang="zh-CN" sz="2400" dirty="0">
              <a:solidFill>
                <a:srgbClr val="3333FF"/>
              </a:solidFill>
              <a:latin typeface="黑体" panose="02010609060101010101" pitchFamily="49" charset="-122"/>
              <a:ea typeface="楷体_GB2312"/>
            </a:endParaRP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zh-CN" altLang="en-US" sz="2400" dirty="0">
                <a:solidFill>
                  <a:srgbClr val="00B0F0"/>
                </a:solidFill>
                <a:latin typeface="黑体" panose="02010609060101010101" pitchFamily="49" charset="-122"/>
                <a:ea typeface="楷体_GB2312"/>
              </a:rPr>
              <a:t>当电场力与洛仑兹力相等时，达到动态平衡</a:t>
            </a:r>
            <a:r>
              <a:rPr lang="en-US" altLang="zh-CN" sz="2400" dirty="0">
                <a:solidFill>
                  <a:srgbClr val="00B0F0"/>
                </a:solidFill>
                <a:latin typeface="黑体" panose="02010609060101010101" pitchFamily="49" charset="-122"/>
                <a:ea typeface="楷体_GB2312"/>
              </a:rPr>
              <a:t>:</a:t>
            </a:r>
            <a:endParaRPr lang="zh-CN" altLang="en-US" sz="2400" dirty="0">
              <a:latin typeface="黑体" panose="02010609060101010101" pitchFamily="49" charset="-122"/>
              <a:ea typeface="楷体_GB2312"/>
            </a:endParaRP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zh-CN" sz="2400" i="1" dirty="0">
                <a:solidFill>
                  <a:srgbClr val="3333FF"/>
                </a:solidFill>
                <a:latin typeface="黑体" panose="02010609060101010101" pitchFamily="49" charset="-122"/>
                <a:ea typeface="楷体_GB2312"/>
              </a:rPr>
              <a:t>    </a:t>
            </a:r>
            <a:r>
              <a:rPr lang="en-US" altLang="zh-CN" sz="2400" b="1" i="1" dirty="0">
                <a:solidFill>
                  <a:srgbClr val="3333FF"/>
                </a:solidFill>
                <a:latin typeface="+mn-lt"/>
                <a:ea typeface="楷体_GB2312"/>
              </a:rPr>
              <a:t>F</a:t>
            </a:r>
            <a:r>
              <a:rPr lang="en-US" altLang="zh-CN" sz="2400" b="1" i="1" baseline="-25000" dirty="0">
                <a:solidFill>
                  <a:srgbClr val="3333FF"/>
                </a:solidFill>
                <a:latin typeface="+mn-lt"/>
                <a:ea typeface="楷体_GB2312"/>
              </a:rPr>
              <a:t>L </a:t>
            </a:r>
            <a:r>
              <a:rPr lang="en-US" altLang="zh-CN" sz="2400" b="1" i="1" dirty="0">
                <a:solidFill>
                  <a:srgbClr val="3333FF"/>
                </a:solidFill>
                <a:latin typeface="+mn-lt"/>
                <a:ea typeface="楷体_GB2312"/>
              </a:rPr>
              <a:t>= F</a:t>
            </a:r>
            <a:r>
              <a:rPr lang="en-US" altLang="zh-CN" sz="2400" b="1" i="1" baseline="-25000" dirty="0">
                <a:solidFill>
                  <a:srgbClr val="3333FF"/>
                </a:solidFill>
                <a:latin typeface="+mn-lt"/>
                <a:ea typeface="楷体_GB2312"/>
              </a:rPr>
              <a:t>E</a:t>
            </a:r>
            <a:r>
              <a:rPr lang="en-US" altLang="zh-CN" sz="2400" i="1" dirty="0">
                <a:solidFill>
                  <a:srgbClr val="3333FF"/>
                </a:solidFill>
                <a:latin typeface="+mn-lt"/>
                <a:ea typeface="楷体_GB2312"/>
              </a:rPr>
              <a:t> </a:t>
            </a:r>
            <a:r>
              <a:rPr lang="en-US" altLang="zh-CN" sz="2400" dirty="0">
                <a:latin typeface="黑体" panose="02010609060101010101" pitchFamily="49" charset="-122"/>
                <a:ea typeface="楷体_GB2312"/>
              </a:rPr>
              <a:t>, </a:t>
            </a:r>
            <a:r>
              <a:rPr lang="zh-CN" altLang="en-US" sz="2400" dirty="0">
                <a:latin typeface="黑体" panose="02010609060101010101" pitchFamily="49" charset="-122"/>
                <a:ea typeface="楷体_GB2312"/>
              </a:rPr>
              <a:t>进而有</a:t>
            </a:r>
            <a:r>
              <a:rPr lang="zh-CN" altLang="en-US" sz="2400" i="1" dirty="0">
                <a:latin typeface="黑体" panose="02010609060101010101" pitchFamily="49" charset="-122"/>
                <a:ea typeface="楷体_GB2312"/>
              </a:rPr>
              <a:t>：</a:t>
            </a:r>
            <a:r>
              <a:rPr lang="en-US" altLang="zh-CN" sz="2400" i="1" dirty="0">
                <a:latin typeface="黑体" panose="02010609060101010101" pitchFamily="49" charset="-122"/>
                <a:ea typeface="楷体_GB2312"/>
              </a:rPr>
              <a:t> </a:t>
            </a:r>
            <a:r>
              <a:rPr lang="en-US" altLang="zh-CN" sz="2400" b="1" i="1" dirty="0" err="1">
                <a:solidFill>
                  <a:srgbClr val="3333FF"/>
                </a:solidFill>
                <a:latin typeface="+mn-lt"/>
                <a:ea typeface="楷体_GB2312"/>
              </a:rPr>
              <a:t>eE</a:t>
            </a:r>
            <a:r>
              <a:rPr lang="en-US" altLang="zh-CN" sz="2400" b="1" i="1" baseline="-25000" dirty="0" err="1">
                <a:solidFill>
                  <a:srgbClr val="3333FF"/>
                </a:solidFill>
                <a:latin typeface="+mn-lt"/>
                <a:ea typeface="楷体_GB2312"/>
              </a:rPr>
              <a:t>H</a:t>
            </a:r>
            <a:r>
              <a:rPr lang="en-US" altLang="zh-CN" sz="2400" b="1" i="1" dirty="0">
                <a:solidFill>
                  <a:srgbClr val="3333FF"/>
                </a:solidFill>
                <a:latin typeface="+mn-lt"/>
                <a:ea typeface="楷体_GB2312"/>
              </a:rPr>
              <a:t>=</a:t>
            </a:r>
            <a:r>
              <a:rPr lang="en-US" altLang="zh-CN" sz="2400" b="1" i="1" dirty="0" err="1">
                <a:solidFill>
                  <a:srgbClr val="3333FF"/>
                </a:solidFill>
                <a:latin typeface="+mn-lt"/>
                <a:ea typeface="楷体_GB2312"/>
              </a:rPr>
              <a:t>evB</a:t>
            </a:r>
            <a:endParaRPr lang="en-US" altLang="zh-CN" sz="2400" b="1" i="1" dirty="0">
              <a:solidFill>
                <a:srgbClr val="3333FF"/>
              </a:solidFill>
              <a:latin typeface="+mn-lt"/>
              <a:ea typeface="楷体_GB2312"/>
            </a:endParaRP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zh-CN" altLang="en-US" sz="2400" dirty="0">
                <a:solidFill>
                  <a:srgbClr val="FF0000"/>
                </a:solidFill>
                <a:latin typeface="黑体" panose="02010609060101010101" pitchFamily="49" charset="-122"/>
                <a:ea typeface="楷体_GB2312"/>
              </a:rPr>
              <a:t>霍尔电场的强度</a:t>
            </a:r>
            <a:r>
              <a:rPr lang="zh-CN" altLang="en-US" sz="2400" dirty="0">
                <a:latin typeface="黑体" panose="02010609060101010101" pitchFamily="49" charset="-122"/>
                <a:ea typeface="楷体_GB2312"/>
              </a:rPr>
              <a:t>为      </a:t>
            </a:r>
            <a:r>
              <a:rPr lang="en-US" altLang="zh-CN" sz="2400" b="1" i="1" dirty="0">
                <a:solidFill>
                  <a:srgbClr val="3333FF"/>
                </a:solidFill>
                <a:latin typeface="+mn-lt"/>
                <a:ea typeface="楷体_GB2312"/>
              </a:rPr>
              <a:t>E</a:t>
            </a:r>
            <a:r>
              <a:rPr lang="en-US" altLang="zh-CN" sz="2400" b="1" i="1" baseline="-25000" dirty="0">
                <a:solidFill>
                  <a:srgbClr val="3333FF"/>
                </a:solidFill>
                <a:latin typeface="+mn-lt"/>
                <a:ea typeface="楷体_GB2312"/>
              </a:rPr>
              <a:t>H</a:t>
            </a:r>
            <a:r>
              <a:rPr lang="en-US" altLang="zh-CN" sz="2400" b="1" i="1" dirty="0">
                <a:solidFill>
                  <a:srgbClr val="3333FF"/>
                </a:solidFill>
                <a:latin typeface="+mn-lt"/>
                <a:ea typeface="楷体_GB2312"/>
              </a:rPr>
              <a:t>=</a:t>
            </a:r>
            <a:r>
              <a:rPr lang="en-US" altLang="zh-CN" sz="2400" b="1" i="1" dirty="0" err="1">
                <a:solidFill>
                  <a:srgbClr val="3333FF"/>
                </a:solidFill>
                <a:latin typeface="+mn-lt"/>
                <a:ea typeface="楷体_GB2312"/>
              </a:rPr>
              <a:t>vB</a:t>
            </a:r>
            <a:r>
              <a:rPr lang="en-US" altLang="zh-CN" sz="2400" b="1" i="1" dirty="0">
                <a:solidFill>
                  <a:srgbClr val="3333FF"/>
                </a:solidFill>
                <a:latin typeface="+mn-lt"/>
                <a:ea typeface="楷体_GB2312"/>
              </a:rPr>
              <a:t>                         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zh-CN" altLang="en-US" sz="2400" dirty="0">
                <a:latin typeface="黑体" panose="02010609060101010101" pitchFamily="49" charset="-122"/>
                <a:ea typeface="楷体_GB2312"/>
              </a:rPr>
              <a:t>在</a:t>
            </a:r>
            <a:r>
              <a:rPr lang="en-US" altLang="zh-CN" sz="2400" i="1" dirty="0">
                <a:latin typeface="黑体" panose="02010609060101010101" pitchFamily="49" charset="-122"/>
                <a:ea typeface="楷体_GB2312"/>
              </a:rPr>
              <a:t>C </a:t>
            </a:r>
            <a:r>
              <a:rPr lang="zh-CN" altLang="en-US" sz="2400" dirty="0">
                <a:latin typeface="黑体" panose="02010609060101010101" pitchFamily="49" charset="-122"/>
                <a:ea typeface="楷体_GB2312"/>
              </a:rPr>
              <a:t>与</a:t>
            </a:r>
            <a:r>
              <a:rPr lang="en-US" altLang="zh-CN" sz="2400" i="1" dirty="0">
                <a:latin typeface="黑体" panose="02010609060101010101" pitchFamily="49" charset="-122"/>
                <a:ea typeface="楷体_GB2312"/>
              </a:rPr>
              <a:t>D </a:t>
            </a:r>
            <a:r>
              <a:rPr lang="zh-CN" altLang="en-US" sz="2400" dirty="0">
                <a:latin typeface="黑体" panose="02010609060101010101" pitchFamily="49" charset="-122"/>
                <a:ea typeface="楷体_GB2312"/>
              </a:rPr>
              <a:t>两点间建立的电势差称为</a:t>
            </a:r>
            <a:r>
              <a:rPr lang="zh-CN" altLang="en-US" sz="2400" dirty="0">
                <a:solidFill>
                  <a:srgbClr val="FF0000"/>
                </a:solidFill>
                <a:latin typeface="黑体" panose="02010609060101010101" pitchFamily="49" charset="-122"/>
                <a:ea typeface="楷体_GB2312"/>
              </a:rPr>
              <a:t>霍尔电压 </a:t>
            </a:r>
            <a:r>
              <a:rPr lang="en-US" altLang="zh-CN" sz="2400" dirty="0">
                <a:solidFill>
                  <a:srgbClr val="3333FF"/>
                </a:solidFill>
                <a:latin typeface="黑体" panose="02010609060101010101" pitchFamily="49" charset="-122"/>
                <a:ea typeface="楷体_GB2312"/>
              </a:rPr>
              <a:t>U</a:t>
            </a:r>
            <a:r>
              <a:rPr lang="en-US" altLang="zh-CN" sz="2400" baseline="-25000" dirty="0">
                <a:solidFill>
                  <a:srgbClr val="3333FF"/>
                </a:solidFill>
                <a:latin typeface="黑体" panose="02010609060101010101" pitchFamily="49" charset="-122"/>
                <a:ea typeface="楷体_GB2312"/>
              </a:rPr>
              <a:t>H</a:t>
            </a:r>
            <a:endParaRPr lang="zh-CN" altLang="en-US" sz="2400" dirty="0">
              <a:solidFill>
                <a:srgbClr val="3333FF"/>
              </a:solidFill>
              <a:latin typeface="黑体" panose="02010609060101010101" pitchFamily="49" charset="-122"/>
              <a:ea typeface="楷体_GB2312"/>
            </a:endParaRP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zh-CN" altLang="en-US" sz="2400" b="1" dirty="0">
                <a:latin typeface="黑体" panose="02010609060101010101" pitchFamily="49" charset="-122"/>
                <a:ea typeface="楷体_GB2312"/>
              </a:rPr>
              <a:t>                      </a:t>
            </a:r>
            <a:r>
              <a:rPr lang="en-US" altLang="zh-CN" sz="2400" b="1" i="1" dirty="0">
                <a:solidFill>
                  <a:srgbClr val="3333FF"/>
                </a:solidFill>
                <a:latin typeface="+mn-lt"/>
                <a:ea typeface="楷体_GB2312"/>
              </a:rPr>
              <a:t>U</a:t>
            </a:r>
            <a:r>
              <a:rPr lang="en-US" altLang="zh-CN" sz="2400" b="1" i="1" baseline="-25000" dirty="0">
                <a:solidFill>
                  <a:srgbClr val="3333FF"/>
                </a:solidFill>
                <a:latin typeface="+mn-lt"/>
                <a:ea typeface="楷体_GB2312"/>
              </a:rPr>
              <a:t>H </a:t>
            </a:r>
            <a:r>
              <a:rPr lang="en-US" altLang="zh-CN" sz="2400" b="1" i="1" dirty="0">
                <a:solidFill>
                  <a:srgbClr val="3333FF"/>
                </a:solidFill>
                <a:latin typeface="+mn-lt"/>
                <a:ea typeface="楷体_GB2312"/>
              </a:rPr>
              <a:t>= </a:t>
            </a:r>
            <a:r>
              <a:rPr lang="en-US" altLang="zh-CN" sz="2400" b="1" i="1" dirty="0" err="1">
                <a:solidFill>
                  <a:srgbClr val="3333FF"/>
                </a:solidFill>
                <a:latin typeface="+mn-lt"/>
                <a:ea typeface="楷体_GB2312"/>
              </a:rPr>
              <a:t>E</a:t>
            </a:r>
            <a:r>
              <a:rPr lang="en-US" altLang="zh-CN" sz="2400" b="1" i="1" baseline="-25000" dirty="0" err="1">
                <a:solidFill>
                  <a:srgbClr val="3333FF"/>
                </a:solidFill>
                <a:latin typeface="+mn-lt"/>
                <a:ea typeface="楷体_GB2312"/>
              </a:rPr>
              <a:t>H</a:t>
            </a:r>
            <a:r>
              <a:rPr lang="en-US" altLang="zh-CN" sz="2400" b="1" i="1" dirty="0" err="1">
                <a:solidFill>
                  <a:srgbClr val="3333FF"/>
                </a:solidFill>
                <a:latin typeface="+mn-lt"/>
                <a:ea typeface="楷体_GB2312"/>
              </a:rPr>
              <a:t>l</a:t>
            </a:r>
            <a:r>
              <a:rPr lang="en-US" altLang="zh-CN" sz="2400" b="1" i="1" dirty="0">
                <a:solidFill>
                  <a:srgbClr val="3333FF"/>
                </a:solidFill>
                <a:latin typeface="+mn-lt"/>
                <a:ea typeface="楷体_GB2312"/>
              </a:rPr>
              <a:t> = </a:t>
            </a:r>
            <a:r>
              <a:rPr lang="en-US" altLang="zh-CN" sz="2400" b="1" i="1" dirty="0" err="1">
                <a:solidFill>
                  <a:srgbClr val="3333FF"/>
                </a:solidFill>
                <a:latin typeface="+mn-lt"/>
                <a:ea typeface="楷体_GB2312"/>
              </a:rPr>
              <a:t>vBl</a:t>
            </a:r>
            <a:endParaRPr lang="zh-CN" altLang="en-US" sz="2400" b="1" i="1" dirty="0">
              <a:solidFill>
                <a:srgbClr val="3333FF"/>
              </a:solidFill>
              <a:latin typeface="+mn-lt"/>
              <a:ea typeface="楷体_GB231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A797210-7D08-4CAB-B04E-25E2B1855326}"/>
              </a:ext>
            </a:extLst>
          </p:cNvPr>
          <p:cNvSpPr/>
          <p:nvPr/>
        </p:nvSpPr>
        <p:spPr>
          <a:xfrm>
            <a:off x="907926" y="2420888"/>
            <a:ext cx="124425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i="1" dirty="0">
                <a:solidFill>
                  <a:srgbClr val="3333FF"/>
                </a:solidFill>
                <a:latin typeface="+mn-lt"/>
              </a:rPr>
              <a:t>F</a:t>
            </a:r>
            <a:r>
              <a:rPr lang="en-US" altLang="zh-CN" sz="2400" b="1" i="1" baseline="-25000" dirty="0">
                <a:solidFill>
                  <a:srgbClr val="3333FF"/>
                </a:solidFill>
                <a:latin typeface="+mn-lt"/>
              </a:rPr>
              <a:t>L</a:t>
            </a:r>
            <a:r>
              <a:rPr lang="en-US" altLang="zh-CN" sz="2400" b="1" dirty="0">
                <a:solidFill>
                  <a:srgbClr val="3333FF"/>
                </a:solidFill>
                <a:latin typeface="+mn-lt"/>
              </a:rPr>
              <a:t>=</a:t>
            </a:r>
            <a:r>
              <a:rPr lang="en-US" altLang="zh-CN" sz="2400" b="1" i="1" dirty="0" err="1">
                <a:solidFill>
                  <a:srgbClr val="3333FF"/>
                </a:solidFill>
                <a:latin typeface="+mn-lt"/>
              </a:rPr>
              <a:t>evB</a:t>
            </a:r>
            <a:r>
              <a:rPr lang="en-US" altLang="zh-CN" sz="2400" b="1" i="1" dirty="0">
                <a:solidFill>
                  <a:srgbClr val="3333FF"/>
                </a:solidFill>
                <a:latin typeface="+mn-lt"/>
              </a:rPr>
              <a:t> </a:t>
            </a:r>
            <a:endParaRPr lang="zh-CN" altLang="en-US" sz="2400" dirty="0">
              <a:latin typeface="+mn-lt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818BA985-A75E-4172-8871-C55022E11F5F}"/>
              </a:ext>
            </a:extLst>
          </p:cNvPr>
          <p:cNvSpPr/>
          <p:nvPr/>
        </p:nvSpPr>
        <p:spPr>
          <a:xfrm>
            <a:off x="884640" y="2890014"/>
            <a:ext cx="13831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i="1" dirty="0">
                <a:solidFill>
                  <a:srgbClr val="3333FF"/>
                </a:solidFill>
                <a:latin typeface="+mn-lt"/>
              </a:rPr>
              <a:t>F</a:t>
            </a:r>
            <a:r>
              <a:rPr lang="en-US" altLang="zh-CN" sz="2400" b="1" i="1" baseline="-25000" dirty="0">
                <a:solidFill>
                  <a:srgbClr val="3333FF"/>
                </a:solidFill>
                <a:latin typeface="+mn-lt"/>
              </a:rPr>
              <a:t>E</a:t>
            </a:r>
            <a:r>
              <a:rPr lang="en-US" altLang="zh-CN" sz="2400" b="1" dirty="0">
                <a:solidFill>
                  <a:srgbClr val="3333FF"/>
                </a:solidFill>
                <a:latin typeface="+mn-lt"/>
              </a:rPr>
              <a:t>=</a:t>
            </a:r>
            <a:r>
              <a:rPr lang="en-US" altLang="zh-CN" sz="2400" b="1" i="1" dirty="0" err="1">
                <a:solidFill>
                  <a:srgbClr val="3333FF"/>
                </a:solidFill>
                <a:latin typeface="+mn-lt"/>
              </a:rPr>
              <a:t>eE</a:t>
            </a:r>
            <a:r>
              <a:rPr lang="en-US" altLang="zh-CN" sz="2400" b="1" i="1" baseline="-25000" dirty="0" err="1">
                <a:solidFill>
                  <a:srgbClr val="3333FF"/>
                </a:solidFill>
                <a:latin typeface="+mn-lt"/>
              </a:rPr>
              <a:t>H</a:t>
            </a:r>
            <a:r>
              <a:rPr lang="en-US" altLang="zh-CN" sz="2400" b="1" i="1" dirty="0">
                <a:solidFill>
                  <a:srgbClr val="3333FF"/>
                </a:solidFill>
                <a:latin typeface="+mn-lt"/>
              </a:rPr>
              <a:t> </a:t>
            </a:r>
            <a:endParaRPr lang="zh-CN" altLang="en-US" sz="2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33314672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>
            <a:extLst>
              <a:ext uri="{FF2B5EF4-FFF2-40B4-BE49-F238E27FC236}">
                <a16:creationId xmlns:a16="http://schemas.microsoft.com/office/drawing/2014/main" id="{F544D6B2-9A61-495C-B484-F9F5D2F61A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288" y="115888"/>
            <a:ext cx="4176712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 anchor="ctr"/>
          <a:lstStyle/>
          <a:p>
            <a:pPr marL="342900" indent="-342900">
              <a:lnSpc>
                <a:spcPct val="120000"/>
              </a:lnSpc>
              <a:buClr>
                <a:schemeClr val="accent1"/>
              </a:buClr>
              <a:defRPr/>
            </a:pPr>
            <a:r>
              <a:rPr kumimoji="1" lang="en-US" altLang="zh-CN" sz="3600" b="1" dirty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黑体" pitchFamily="2" charset="-122"/>
                <a:sym typeface="Symbol" pitchFamily="18" charset="2"/>
              </a:rPr>
              <a:t>1.1 </a:t>
            </a:r>
            <a:r>
              <a:rPr kumimoji="1" lang="zh-CN" altLang="en-US" sz="3600" b="1" dirty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黑体" pitchFamily="2" charset="-122"/>
                <a:sym typeface="Symbol" pitchFamily="18" charset="2"/>
              </a:rPr>
              <a:t>霍尔效应</a:t>
            </a:r>
            <a:r>
              <a:rPr kumimoji="1" lang="en-US" altLang="zh-CN" sz="3600" b="1" dirty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黑体" pitchFamily="2" charset="-122"/>
                <a:sym typeface="Symbol" pitchFamily="18" charset="2"/>
              </a:rPr>
              <a:t>(</a:t>
            </a:r>
            <a:r>
              <a:rPr kumimoji="1" lang="zh-CN" altLang="en-US" sz="3600" b="1" dirty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黑体" pitchFamily="2" charset="-122"/>
                <a:sym typeface="Symbol" pitchFamily="18" charset="2"/>
              </a:rPr>
              <a:t>续</a:t>
            </a:r>
            <a:r>
              <a:rPr kumimoji="1" lang="en-US" altLang="zh-CN" sz="3600" b="1" dirty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黑体" pitchFamily="2" charset="-122"/>
                <a:sym typeface="Symbol" pitchFamily="18" charset="2"/>
              </a:rPr>
              <a:t>)</a:t>
            </a:r>
          </a:p>
        </p:txBody>
      </p:sp>
      <p:sp>
        <p:nvSpPr>
          <p:cNvPr id="40963" name="Text Box 12">
            <a:extLst>
              <a:ext uri="{FF2B5EF4-FFF2-40B4-BE49-F238E27FC236}">
                <a16:creationId xmlns:a16="http://schemas.microsoft.com/office/drawing/2014/main" id="{E84ADC78-53E2-44D0-A6F1-E1A42B112E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313" y="1125538"/>
            <a:ext cx="4679950" cy="54009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600"/>
              </a:spcBef>
              <a:buFontTx/>
              <a:buNone/>
            </a:pP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●</a:t>
            </a:r>
            <a:r>
              <a:rPr kumimoji="0"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霍尔电压 </a:t>
            </a:r>
            <a:r>
              <a:rPr lang="en-US" altLang="zh-CN" sz="2000" b="1" i="1" dirty="0">
                <a:solidFill>
                  <a:srgbClr val="3333FF"/>
                </a:solidFill>
                <a:ea typeface="楷体_GB2312"/>
              </a:rPr>
              <a:t>U</a:t>
            </a:r>
            <a:r>
              <a:rPr lang="en-US" altLang="zh-CN" sz="2000" b="1" i="1" baseline="-25000" dirty="0">
                <a:solidFill>
                  <a:srgbClr val="3333FF"/>
                </a:solidFill>
                <a:ea typeface="楷体_GB2312"/>
              </a:rPr>
              <a:t>H </a:t>
            </a:r>
            <a:r>
              <a:rPr lang="en-US" altLang="zh-CN" sz="2000" b="1" i="1" dirty="0">
                <a:solidFill>
                  <a:srgbClr val="3333FF"/>
                </a:solidFill>
                <a:ea typeface="楷体_GB2312"/>
              </a:rPr>
              <a:t>= </a:t>
            </a:r>
            <a:r>
              <a:rPr lang="en-US" altLang="zh-CN" sz="2000" b="1" i="1" dirty="0" err="1">
                <a:solidFill>
                  <a:srgbClr val="3333FF"/>
                </a:solidFill>
                <a:ea typeface="楷体_GB2312"/>
              </a:rPr>
              <a:t>E</a:t>
            </a:r>
            <a:r>
              <a:rPr lang="en-US" altLang="zh-CN" sz="2000" b="1" i="1" baseline="-25000" dirty="0" err="1">
                <a:solidFill>
                  <a:srgbClr val="3333FF"/>
                </a:solidFill>
                <a:ea typeface="楷体_GB2312"/>
              </a:rPr>
              <a:t>H</a:t>
            </a:r>
            <a:r>
              <a:rPr lang="en-US" altLang="zh-CN" sz="2000" b="1" i="1" dirty="0" err="1">
                <a:solidFill>
                  <a:srgbClr val="3333FF"/>
                </a:solidFill>
                <a:ea typeface="楷体_GB2312"/>
              </a:rPr>
              <a:t>l</a:t>
            </a:r>
            <a:r>
              <a:rPr lang="en-US" altLang="zh-CN" sz="2000" b="1" i="1" dirty="0">
                <a:solidFill>
                  <a:srgbClr val="3333FF"/>
                </a:solidFill>
                <a:ea typeface="楷体_GB2312"/>
              </a:rPr>
              <a:t> = </a:t>
            </a:r>
            <a:r>
              <a:rPr lang="en-US" altLang="zh-CN" sz="2000" b="1" i="1" dirty="0" err="1">
                <a:solidFill>
                  <a:srgbClr val="3333FF"/>
                </a:solidFill>
                <a:ea typeface="楷体_GB2312"/>
              </a:rPr>
              <a:t>vBl</a:t>
            </a:r>
            <a:endParaRPr kumimoji="0" lang="en-US" altLang="zh-CN" sz="2000" b="1" i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20000"/>
              </a:lnSpc>
              <a:spcBef>
                <a:spcPts val="600"/>
              </a:spcBef>
              <a:buFontTx/>
              <a:buNone/>
            </a:pPr>
            <a:r>
              <a:rPr kumimoji="0"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U</a:t>
            </a:r>
            <a:r>
              <a:rPr kumimoji="0" lang="en-US" altLang="zh-CN" sz="2000" b="1" baseline="-2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</a:t>
            </a:r>
            <a:r>
              <a:rPr kumimoji="0" lang="zh-CN" altLang="en-US" sz="2000" b="1" baseline="-2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kumimoji="0"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基片宽度两侧面间由于电荷积累所形成的电位差，称为霍尔电压。</a:t>
            </a:r>
          </a:p>
          <a:p>
            <a:pPr eaLnBrk="1" hangingPunct="1">
              <a:lnSpc>
                <a:spcPct val="120000"/>
              </a:lnSpc>
              <a:spcBef>
                <a:spcPts val="600"/>
              </a:spcBef>
              <a:buFontTx/>
              <a:buNone/>
            </a:pPr>
            <a:r>
              <a:rPr kumimoji="0"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●</a:t>
            </a:r>
            <a:r>
              <a:rPr kumimoji="0"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通过基片的电流</a:t>
            </a:r>
            <a:r>
              <a:rPr kumimoji="0"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kumimoji="0"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与基片材料中的载流子浓度</a:t>
            </a:r>
            <a:r>
              <a:rPr kumimoji="0"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kumimoji="0"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和速度</a:t>
            </a:r>
            <a:r>
              <a:rPr kumimoji="0"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v</a:t>
            </a:r>
            <a:r>
              <a:rPr kumimoji="0"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的关系为 </a:t>
            </a:r>
            <a:r>
              <a:rPr lang="en-US" altLang="zh-CN" sz="2000" b="1" i="1" dirty="0">
                <a:solidFill>
                  <a:srgbClr val="3333FF"/>
                </a:solidFill>
                <a:ea typeface="楷体_GB2312"/>
              </a:rPr>
              <a:t>I</a:t>
            </a:r>
            <a:r>
              <a:rPr lang="en-US" altLang="zh-CN" sz="2000" b="1" i="1" baseline="-25000" dirty="0">
                <a:solidFill>
                  <a:srgbClr val="3333FF"/>
                </a:solidFill>
                <a:ea typeface="楷体_GB2312"/>
              </a:rPr>
              <a:t> </a:t>
            </a:r>
            <a:r>
              <a:rPr lang="en-US" altLang="zh-CN" sz="2000" b="1" i="1" dirty="0">
                <a:solidFill>
                  <a:srgbClr val="3333FF"/>
                </a:solidFill>
                <a:ea typeface="楷体_GB2312"/>
              </a:rPr>
              <a:t>= </a:t>
            </a:r>
            <a:r>
              <a:rPr lang="en-US" altLang="zh-CN" sz="2000" b="1" i="1" dirty="0" err="1">
                <a:solidFill>
                  <a:srgbClr val="3333FF"/>
                </a:solidFill>
                <a:ea typeface="楷体_GB2312"/>
              </a:rPr>
              <a:t>nevld</a:t>
            </a:r>
            <a:r>
              <a:rPr lang="en-US" altLang="zh-CN" sz="2000" b="1" i="1" dirty="0">
                <a:solidFill>
                  <a:srgbClr val="3333FF"/>
                </a:solidFill>
                <a:ea typeface="楷体_GB2312"/>
              </a:rPr>
              <a:t> </a:t>
            </a:r>
          </a:p>
          <a:p>
            <a:pPr eaLnBrk="1" hangingPunct="1">
              <a:lnSpc>
                <a:spcPct val="120000"/>
              </a:lnSpc>
              <a:spcBef>
                <a:spcPts val="600"/>
              </a:spcBef>
              <a:buNone/>
            </a:pPr>
            <a:r>
              <a:rPr kumimoji="0"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●</a:t>
            </a:r>
            <a:r>
              <a:rPr kumimoji="0"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联立</a:t>
            </a:r>
            <a:r>
              <a:rPr lang="en-US" altLang="zh-CN" sz="2000" b="1" i="1" dirty="0">
                <a:solidFill>
                  <a:srgbClr val="3333FF"/>
                </a:solidFill>
                <a:ea typeface="楷体_GB2312"/>
              </a:rPr>
              <a:t>U</a:t>
            </a:r>
            <a:r>
              <a:rPr lang="en-US" altLang="zh-CN" sz="2000" b="1" i="1" baseline="-25000" dirty="0">
                <a:solidFill>
                  <a:srgbClr val="3333FF"/>
                </a:solidFill>
                <a:ea typeface="楷体_GB2312"/>
              </a:rPr>
              <a:t>H </a:t>
            </a:r>
            <a:r>
              <a:rPr lang="en-US" altLang="zh-CN" sz="2000" b="1" i="1" dirty="0">
                <a:solidFill>
                  <a:srgbClr val="3333FF"/>
                </a:solidFill>
                <a:ea typeface="楷体_GB2312"/>
              </a:rPr>
              <a:t>= </a:t>
            </a:r>
            <a:r>
              <a:rPr lang="en-US" altLang="zh-CN" sz="2000" b="1" i="1" dirty="0" err="1">
                <a:solidFill>
                  <a:srgbClr val="3333FF"/>
                </a:solidFill>
                <a:ea typeface="楷体_GB2312"/>
              </a:rPr>
              <a:t>vBl</a:t>
            </a:r>
            <a:r>
              <a:rPr lang="en-US" altLang="zh-CN" sz="2000" b="1" i="1" dirty="0">
                <a:solidFill>
                  <a:srgbClr val="3333FF"/>
                </a:solidFill>
                <a:ea typeface="楷体_GB2312"/>
              </a:rPr>
              <a:t>  </a:t>
            </a:r>
            <a:r>
              <a:rPr kumimoji="0"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 </a:t>
            </a:r>
            <a:r>
              <a:rPr lang="en-US" altLang="zh-CN" sz="2000" b="1" i="1" dirty="0">
                <a:solidFill>
                  <a:srgbClr val="3333FF"/>
                </a:solidFill>
                <a:ea typeface="楷体_GB2312"/>
              </a:rPr>
              <a:t>I</a:t>
            </a:r>
            <a:r>
              <a:rPr lang="en-US" altLang="zh-CN" sz="2000" b="1" i="1" baseline="-25000" dirty="0">
                <a:solidFill>
                  <a:srgbClr val="3333FF"/>
                </a:solidFill>
                <a:ea typeface="楷体_GB2312"/>
              </a:rPr>
              <a:t> </a:t>
            </a:r>
            <a:r>
              <a:rPr lang="en-US" altLang="zh-CN" sz="2000" b="1" i="1" dirty="0">
                <a:solidFill>
                  <a:srgbClr val="3333FF"/>
                </a:solidFill>
                <a:ea typeface="楷体_GB2312"/>
              </a:rPr>
              <a:t>= </a:t>
            </a:r>
            <a:r>
              <a:rPr lang="en-US" altLang="zh-CN" sz="2000" b="1" i="1" dirty="0" err="1">
                <a:solidFill>
                  <a:srgbClr val="3333FF"/>
                </a:solidFill>
                <a:ea typeface="楷体_GB2312"/>
              </a:rPr>
              <a:t>nevld</a:t>
            </a:r>
            <a:r>
              <a:rPr lang="en-US" altLang="zh-CN" sz="2000" b="1" i="1" dirty="0">
                <a:solidFill>
                  <a:srgbClr val="3333FF"/>
                </a:solidFill>
                <a:ea typeface="楷体_GB2312"/>
              </a:rPr>
              <a:t> </a:t>
            </a:r>
            <a:endParaRPr kumimoji="0" lang="en-US" altLang="zh-CN" sz="2000" b="1" i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20000"/>
              </a:lnSpc>
              <a:spcBef>
                <a:spcPts val="600"/>
              </a:spcBef>
              <a:buFontTx/>
              <a:buNone/>
            </a:pPr>
            <a:r>
              <a:rPr kumimoji="0"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得：</a:t>
            </a:r>
            <a:endParaRPr kumimoji="0"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20000"/>
              </a:lnSpc>
              <a:spcBef>
                <a:spcPts val="600"/>
              </a:spcBef>
              <a:buFontTx/>
              <a:buNone/>
            </a:pPr>
            <a:r>
              <a:rPr kumimoji="0" lang="zh-CN" altLang="en-US" sz="2800" b="1" dirty="0">
                <a:highlight>
                  <a:srgbClr val="E1F0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b="1" i="1" dirty="0">
                <a:solidFill>
                  <a:srgbClr val="3333FF"/>
                </a:solidFill>
                <a:highlight>
                  <a:srgbClr val="E1F0FF"/>
                </a:highlight>
                <a:ea typeface="楷体_GB2312"/>
              </a:rPr>
              <a:t>U</a:t>
            </a:r>
            <a:r>
              <a:rPr lang="en-US" altLang="zh-CN" sz="2800" b="1" i="1" baseline="-25000" dirty="0">
                <a:solidFill>
                  <a:srgbClr val="3333FF"/>
                </a:solidFill>
                <a:highlight>
                  <a:srgbClr val="E1F0FF"/>
                </a:highlight>
                <a:ea typeface="楷体_GB2312"/>
              </a:rPr>
              <a:t>H </a:t>
            </a:r>
            <a:r>
              <a:rPr lang="en-US" altLang="zh-CN" sz="2800" b="1" i="1" dirty="0">
                <a:solidFill>
                  <a:srgbClr val="3333FF"/>
                </a:solidFill>
                <a:highlight>
                  <a:srgbClr val="E1F0FF"/>
                </a:highlight>
                <a:ea typeface="楷体_GB2312"/>
              </a:rPr>
              <a:t>= BI/</a:t>
            </a:r>
            <a:r>
              <a:rPr lang="en-US" altLang="zh-CN" sz="2800" b="1" i="1" dirty="0" err="1">
                <a:solidFill>
                  <a:srgbClr val="3333FF"/>
                </a:solidFill>
                <a:highlight>
                  <a:srgbClr val="E1F0FF"/>
                </a:highlight>
                <a:ea typeface="楷体_GB2312"/>
              </a:rPr>
              <a:t>ned</a:t>
            </a:r>
            <a:r>
              <a:rPr lang="en-US" altLang="zh-CN" sz="2800" b="1" i="1" dirty="0">
                <a:solidFill>
                  <a:srgbClr val="3333FF"/>
                </a:solidFill>
                <a:highlight>
                  <a:srgbClr val="E1F0FF"/>
                </a:highlight>
                <a:ea typeface="楷体_GB2312"/>
              </a:rPr>
              <a:t>   = </a:t>
            </a:r>
            <a:r>
              <a:rPr lang="zh-CN" altLang="en-US" sz="2800" b="1" i="1" dirty="0">
                <a:solidFill>
                  <a:srgbClr val="3333FF"/>
                </a:solidFill>
                <a:highlight>
                  <a:srgbClr val="E1F0FF"/>
                </a:highlight>
                <a:ea typeface="楷体_GB2312"/>
              </a:rPr>
              <a:t>（</a:t>
            </a:r>
            <a:r>
              <a:rPr lang="en-US" altLang="zh-CN" sz="2800" b="1" i="1" dirty="0">
                <a:solidFill>
                  <a:srgbClr val="3333FF"/>
                </a:solidFill>
                <a:highlight>
                  <a:srgbClr val="E1F0FF"/>
                </a:highlight>
                <a:ea typeface="楷体_GB2312"/>
              </a:rPr>
              <a:t>R</a:t>
            </a:r>
            <a:r>
              <a:rPr lang="en-US" altLang="zh-CN" sz="2800" b="1" i="1" baseline="-25000" dirty="0">
                <a:solidFill>
                  <a:srgbClr val="3333FF"/>
                </a:solidFill>
                <a:highlight>
                  <a:srgbClr val="E1F0FF"/>
                </a:highlight>
                <a:ea typeface="楷体_GB2312"/>
              </a:rPr>
              <a:t>H </a:t>
            </a:r>
            <a:r>
              <a:rPr lang="en-US" altLang="zh-CN" sz="2800" b="1" i="1" dirty="0">
                <a:solidFill>
                  <a:srgbClr val="3333FF"/>
                </a:solidFill>
                <a:highlight>
                  <a:srgbClr val="E1F0FF"/>
                </a:highlight>
                <a:ea typeface="楷体_GB2312"/>
              </a:rPr>
              <a:t>/d</a:t>
            </a:r>
            <a:r>
              <a:rPr lang="zh-CN" altLang="en-US" sz="2800" b="1" i="1" dirty="0">
                <a:solidFill>
                  <a:srgbClr val="3333FF"/>
                </a:solidFill>
                <a:highlight>
                  <a:srgbClr val="E1F0FF"/>
                </a:highlight>
                <a:ea typeface="楷体_GB2312"/>
              </a:rPr>
              <a:t>）</a:t>
            </a:r>
            <a:r>
              <a:rPr lang="en-US" altLang="zh-CN" sz="2800" b="1" i="1" dirty="0">
                <a:solidFill>
                  <a:srgbClr val="3333FF"/>
                </a:solidFill>
                <a:highlight>
                  <a:srgbClr val="E1F0FF"/>
                </a:highlight>
                <a:ea typeface="楷体_GB2312"/>
              </a:rPr>
              <a:t>BI    </a:t>
            </a:r>
          </a:p>
          <a:p>
            <a:pPr eaLnBrk="1" hangingPunct="1">
              <a:lnSpc>
                <a:spcPct val="120000"/>
              </a:lnSpc>
              <a:spcBef>
                <a:spcPts val="600"/>
              </a:spcBef>
              <a:buFontTx/>
              <a:buNone/>
            </a:pPr>
            <a:r>
              <a:rPr lang="en-US" altLang="zh-CN" sz="2800" b="1" i="1" dirty="0">
                <a:solidFill>
                  <a:srgbClr val="3333FF"/>
                </a:solidFill>
                <a:highlight>
                  <a:srgbClr val="E1F0FF"/>
                </a:highlight>
                <a:ea typeface="楷体_GB2312"/>
              </a:rPr>
              <a:t>                      =K</a:t>
            </a:r>
            <a:r>
              <a:rPr lang="en-US" altLang="zh-CN" sz="2800" b="1" i="1" baseline="-25000" dirty="0">
                <a:solidFill>
                  <a:srgbClr val="3333FF"/>
                </a:solidFill>
                <a:highlight>
                  <a:srgbClr val="E1F0FF"/>
                </a:highlight>
                <a:ea typeface="楷体_GB2312"/>
              </a:rPr>
              <a:t>H</a:t>
            </a:r>
            <a:r>
              <a:rPr lang="en-US" altLang="zh-CN" sz="2800" b="1" i="1" dirty="0">
                <a:solidFill>
                  <a:srgbClr val="3333FF"/>
                </a:solidFill>
                <a:highlight>
                  <a:srgbClr val="E1F0FF"/>
                </a:highlight>
                <a:ea typeface="楷体_GB2312"/>
              </a:rPr>
              <a:t>BI </a:t>
            </a:r>
          </a:p>
          <a:p>
            <a:pPr eaLnBrk="1" hangingPunct="1">
              <a:lnSpc>
                <a:spcPct val="120000"/>
              </a:lnSpc>
              <a:spcBef>
                <a:spcPts val="600"/>
              </a:spcBef>
              <a:buFontTx/>
              <a:buNone/>
            </a:pPr>
            <a:r>
              <a:rPr kumimoji="0" lang="en-US" altLang="zh-CN" sz="2000" b="1" i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</a:t>
            </a:r>
            <a:r>
              <a:rPr kumimoji="0" lang="en-US" altLang="zh-CN" sz="2000" b="1" i="1" baseline="-250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</a:t>
            </a:r>
            <a:r>
              <a:rPr kumimoji="0" lang="en-US" altLang="zh-CN" sz="2000" b="1" i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=1/ne</a:t>
            </a:r>
            <a:r>
              <a:rPr kumimoji="0" lang="en-US" altLang="zh-CN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kumimoji="0"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霍尔系数</a:t>
            </a:r>
            <a:r>
              <a:rPr kumimoji="0"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，由基片材料的物理性质决定的常数。</a:t>
            </a:r>
            <a:endParaRPr kumimoji="0" lang="zh-CN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Picture 4" descr="C:\Documents and Settings\chl\My Documents\7t01.tif">
            <a:extLst>
              <a:ext uri="{FF2B5EF4-FFF2-40B4-BE49-F238E27FC236}">
                <a16:creationId xmlns:a16="http://schemas.microsoft.com/office/drawing/2014/main" id="{96D6061E-E767-4363-8783-59D9CB5B03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1412776"/>
            <a:ext cx="3733800" cy="2306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ext Box 7">
            <a:extLst>
              <a:ext uri="{FF2B5EF4-FFF2-40B4-BE49-F238E27FC236}">
                <a16:creationId xmlns:a16="http://schemas.microsoft.com/office/drawing/2014/main" id="{E0180D21-5E6A-49C0-AA55-B3433552E8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313" y="1052513"/>
            <a:ext cx="8496300" cy="2678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kumimoji="0"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结构：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kumimoji="0"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●在基片两垂直侧面上各装上一对电极；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kumimoji="0"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●激励电极</a:t>
            </a:r>
            <a:r>
              <a:rPr kumimoji="0" lang="en-US" altLang="zh-CN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1-1</a:t>
            </a:r>
            <a:r>
              <a:rPr kumimoji="0"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用以加激励电压</a:t>
            </a:r>
            <a:r>
              <a:rPr kumimoji="0" lang="en-US" altLang="zh-CN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U</a:t>
            </a:r>
            <a:r>
              <a:rPr kumimoji="0"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或激励电流</a:t>
            </a:r>
            <a:r>
              <a:rPr kumimoji="0" lang="en-US" altLang="zh-CN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kumimoji="0"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kumimoji="0"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●霍尔电极</a:t>
            </a:r>
            <a:r>
              <a:rPr kumimoji="0" lang="en-US" altLang="zh-CN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2-2</a:t>
            </a:r>
            <a:r>
              <a:rPr kumimoji="0"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输出霍尔电压</a:t>
            </a:r>
            <a:r>
              <a:rPr kumimoji="0" lang="en-US" altLang="zh-CN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U</a:t>
            </a:r>
            <a:r>
              <a:rPr kumimoji="0" lang="en-US" altLang="zh-CN" sz="2400" b="1" baseline="-25000">
                <a:latin typeface="微软雅黑" panose="020B0503020204020204" pitchFamily="34" charset="-122"/>
                <a:ea typeface="微软雅黑" panose="020B0503020204020204" pitchFamily="34" charset="-122"/>
              </a:rPr>
              <a:t>H</a:t>
            </a:r>
            <a:r>
              <a:rPr kumimoji="0" lang="en-US" altLang="zh-CN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0"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kumimoji="0"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●在基极外面再封装非磁性金属或陶瓷、环氧类树脂作为外壳。</a:t>
            </a:r>
            <a:endParaRPr kumimoji="0" lang="zh-CN" altLang="en-US" sz="2000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kumimoji="0" lang="zh-CN" altLang="en-US" sz="2000">
                <a:latin typeface="楷体_GB2312" pitchFamily="49" charset="-122"/>
                <a:ea typeface="楷体_GB2312" pitchFamily="49" charset="-122"/>
              </a:rPr>
              <a:t>    </a:t>
            </a:r>
          </a:p>
        </p:txBody>
      </p:sp>
      <p:pic>
        <p:nvPicPr>
          <p:cNvPr id="45059" name="Picture 9">
            <a:extLst>
              <a:ext uri="{FF2B5EF4-FFF2-40B4-BE49-F238E27FC236}">
                <a16:creationId xmlns:a16="http://schemas.microsoft.com/office/drawing/2014/main" id="{2EBEA8CC-6D77-47D0-8347-F6A91083D6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975" y="3429000"/>
            <a:ext cx="5657850" cy="3222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5">
            <a:extLst>
              <a:ext uri="{FF2B5EF4-FFF2-40B4-BE49-F238E27FC236}">
                <a16:creationId xmlns:a16="http://schemas.microsoft.com/office/drawing/2014/main" id="{E899A2BF-BE7C-4D09-844C-B310080198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288" y="115888"/>
            <a:ext cx="5472112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 anchor="ctr"/>
          <a:lstStyle/>
          <a:p>
            <a:pPr marL="342900" indent="-342900">
              <a:lnSpc>
                <a:spcPct val="120000"/>
              </a:lnSpc>
              <a:buClr>
                <a:schemeClr val="accent1"/>
              </a:buClr>
              <a:defRPr/>
            </a:pPr>
            <a:r>
              <a:rPr kumimoji="1" lang="en-US" altLang="zh-CN" sz="3600" b="1" dirty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黑体" pitchFamily="2" charset="-122"/>
                <a:sym typeface="Symbol" pitchFamily="18" charset="2"/>
              </a:rPr>
              <a:t>1.2 </a:t>
            </a:r>
            <a:r>
              <a:rPr kumimoji="1" lang="zh-CN" altLang="en-US" sz="3600" b="1" dirty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黑体" pitchFamily="2" charset="-122"/>
                <a:sym typeface="Symbol" pitchFamily="18" charset="2"/>
              </a:rPr>
              <a:t>霍尔元件特点</a:t>
            </a:r>
            <a:endParaRPr kumimoji="1" lang="en-US" altLang="zh-CN" sz="3600" b="1" dirty="0">
              <a:solidFill>
                <a:srgbClr val="0070C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  <a:ea typeface="黑体" pitchFamily="2" charset="-122"/>
              <a:sym typeface="Symbol" pitchFamily="18" charset="2"/>
            </a:endParaRPr>
          </a:p>
        </p:txBody>
      </p:sp>
    </p:spTree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Picture 9" descr="4端霍尔传感器">
            <a:extLst>
              <a:ext uri="{FF2B5EF4-FFF2-40B4-BE49-F238E27FC236}">
                <a16:creationId xmlns:a16="http://schemas.microsoft.com/office/drawing/2014/main" id="{2AF9EA96-A378-40C7-AEEB-85CC14FFBD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163" y="188913"/>
            <a:ext cx="3625850" cy="1152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083" name="Text Box 7">
            <a:extLst>
              <a:ext uri="{FF2B5EF4-FFF2-40B4-BE49-F238E27FC236}">
                <a16:creationId xmlns:a16="http://schemas.microsoft.com/office/drawing/2014/main" id="{AD54A653-B6C2-4C75-A7B0-7937ABEB22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" y="1196975"/>
            <a:ext cx="8353425" cy="4672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kumimoji="0" lang="en-US" altLang="zh-CN" sz="2000" i="1" dirty="0">
                <a:latin typeface="楷体_GB2312" pitchFamily="49" charset="-122"/>
                <a:ea typeface="楷体_GB2312" pitchFamily="49" charset="-122"/>
              </a:rPr>
              <a:t>	</a:t>
            </a:r>
            <a:r>
              <a:rPr kumimoji="0" lang="en-US" altLang="zh-CN" sz="2000" i="1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   </a:t>
            </a:r>
            <a:r>
              <a:rPr kumimoji="0" lang="en-US" altLang="zh-CN" sz="2800" b="1" i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</a:t>
            </a:r>
            <a:r>
              <a:rPr kumimoji="0" lang="en-US" altLang="zh-CN" sz="2800" b="1" i="1" baseline="-25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</a:t>
            </a:r>
            <a:r>
              <a:rPr kumimoji="0" lang="en-US" altLang="zh-CN" sz="2800" b="1" i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=(R</a:t>
            </a:r>
            <a:r>
              <a:rPr kumimoji="0" lang="en-US" altLang="zh-CN" sz="2800" b="1" i="1" baseline="-25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 </a:t>
            </a:r>
            <a:r>
              <a:rPr kumimoji="0" lang="en-US" altLang="zh-CN" sz="2800" b="1" i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/d)BI=K</a:t>
            </a:r>
            <a:r>
              <a:rPr kumimoji="0" lang="en-US" altLang="zh-CN" sz="2800" b="1" i="1" baseline="-25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</a:t>
            </a:r>
            <a:r>
              <a:rPr kumimoji="0" lang="en-US" altLang="zh-CN" sz="2800" b="1" i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IB</a:t>
            </a:r>
            <a:r>
              <a:rPr kumimoji="0" lang="en-US" altLang="zh-CN" sz="2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kumimoji="0" lang="en-US" altLang="zh-CN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①</a:t>
            </a:r>
            <a:r>
              <a:rPr kumimoji="0"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材料选择原则：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kumimoji="0"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霍尔电压值与载流子运动速度</a:t>
            </a:r>
            <a:r>
              <a:rPr kumimoji="0"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v</a:t>
            </a:r>
            <a:r>
              <a:rPr kumimoji="0"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有关</a:t>
            </a:r>
            <a:r>
              <a:rPr kumimoji="0"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在半导体材料中，由于电子的迁移率比空穴的大，且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型半导体材料电子的迁移率更大，所以</a:t>
            </a:r>
            <a:r>
              <a:rPr lang="zh-CN" altLang="en-US" sz="2000" b="1" dirty="0"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霍尔元件一般采用</a:t>
            </a:r>
            <a:r>
              <a:rPr lang="en-US" altLang="zh-CN" sz="2000" b="1" dirty="0"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zh-CN" altLang="en-US" sz="2000" b="1" dirty="0"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型半导体材料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kumimoji="0"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②</a:t>
            </a: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霍尔电压</a:t>
            </a:r>
            <a:r>
              <a:rPr lang="en-US" altLang="zh-CN" sz="2000" b="1" i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</a:t>
            </a:r>
            <a:r>
              <a:rPr lang="en-US" altLang="zh-CN" sz="2000" b="1" i="1" baseline="-250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</a:t>
            </a: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与元件的尺寸有关。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zh-CN" altLang="en-US" sz="2000" b="1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sz="2000" b="1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d 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愈小，霍尔灵敏度愈高，所以</a:t>
            </a:r>
            <a:r>
              <a:rPr lang="zh-CN" altLang="en-US" sz="2000" b="1" dirty="0"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霍尔元件的厚度都比较薄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，但</a:t>
            </a:r>
            <a:r>
              <a:rPr lang="en-US" altLang="zh-CN" sz="2000" b="1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太小，会使元件的输入、输出电阻增加。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③最大激励电流</a:t>
            </a:r>
            <a:r>
              <a:rPr lang="en-US" altLang="zh-CN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CN" sz="2000" b="1" baseline="-250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</a:t>
            </a:r>
            <a:r>
              <a:rPr lang="en-US" altLang="zh-CN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由于霍尔电势随激励电流增大而增大，故在应用中总希望选用较大的激励电流。但激励电流增大，霍尔元件的功耗增大，元件的温度升高，从而引起霍尔电势的温漂增大，因此每种型号的元件均规定了相应的最大激励电流。</a:t>
            </a:r>
            <a:endParaRPr kumimoji="0"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Rectangle 5">
            <a:extLst>
              <a:ext uri="{FF2B5EF4-FFF2-40B4-BE49-F238E27FC236}">
                <a16:creationId xmlns:a16="http://schemas.microsoft.com/office/drawing/2014/main" id="{D21C1DA1-2A19-4280-A581-CA2303EA83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288" y="115888"/>
            <a:ext cx="5472112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 anchor="ctr"/>
          <a:lstStyle/>
          <a:p>
            <a:pPr marL="342900" indent="-342900">
              <a:lnSpc>
                <a:spcPct val="120000"/>
              </a:lnSpc>
              <a:buClr>
                <a:schemeClr val="accent1"/>
              </a:buClr>
              <a:defRPr/>
            </a:pPr>
            <a:r>
              <a:rPr kumimoji="1" lang="en-US" altLang="zh-CN" sz="3600" b="1" dirty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黑体" pitchFamily="2" charset="-122"/>
                <a:sym typeface="Symbol" pitchFamily="18" charset="2"/>
              </a:rPr>
              <a:t>1.2 </a:t>
            </a:r>
            <a:r>
              <a:rPr kumimoji="1" lang="zh-CN" altLang="en-US" sz="3600" b="1" dirty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黑体" pitchFamily="2" charset="-122"/>
                <a:sym typeface="Symbol" pitchFamily="18" charset="2"/>
              </a:rPr>
              <a:t>霍尔元件特点（续）</a:t>
            </a:r>
            <a:endParaRPr kumimoji="1" lang="en-US" altLang="zh-CN" sz="3600" b="1" dirty="0">
              <a:solidFill>
                <a:srgbClr val="0070C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  <a:ea typeface="黑体" pitchFamily="2" charset="-122"/>
              <a:sym typeface="Symbol" pitchFamily="18" charset="2"/>
            </a:endParaRPr>
          </a:p>
        </p:txBody>
      </p:sp>
    </p:spTree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Picture 9" descr="4端霍尔传感器">
            <a:extLst>
              <a:ext uri="{FF2B5EF4-FFF2-40B4-BE49-F238E27FC236}">
                <a16:creationId xmlns:a16="http://schemas.microsoft.com/office/drawing/2014/main" id="{8B272441-0635-440D-BBE4-C1271A2741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163" y="188913"/>
            <a:ext cx="3625850" cy="1152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107" name="Text Box 7">
            <a:extLst>
              <a:ext uri="{FF2B5EF4-FFF2-40B4-BE49-F238E27FC236}">
                <a16:creationId xmlns:a16="http://schemas.microsoft.com/office/drawing/2014/main" id="{B540F3B1-0905-4BBA-A99D-CFC2855ED5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825" y="1268413"/>
            <a:ext cx="8353425" cy="1890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kumimoji="0" lang="en-US" altLang="zh-CN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④ </a:t>
            </a:r>
            <a:r>
              <a:rPr kumimoji="0"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长宽比</a:t>
            </a:r>
            <a:r>
              <a:rPr lang="en-US" altLang="zh-CN" sz="2000" b="1" i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L/b</a:t>
            </a:r>
            <a:endParaRPr kumimoji="0" lang="en-US" altLang="zh-CN" sz="2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由于控制电极对内部产生的霍尔电压有局部短路作用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2000" b="1" dirty="0"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在两控制电极的中间处测得的霍尔电压最大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，离控制电极很近的地方，霍尔电压下降到接近于零。为了减少短路影响</a:t>
            </a:r>
            <a:r>
              <a:rPr lang="en-US" altLang="zh-CN" sz="2000" b="1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L/b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要大一些，一般</a:t>
            </a:r>
            <a:r>
              <a:rPr lang="en-US" altLang="zh-CN" sz="2000" b="1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L/b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=</a:t>
            </a:r>
            <a:r>
              <a:rPr lang="en-US" altLang="zh-CN" sz="2000" b="1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endParaRPr kumimoji="0" lang="en-US" altLang="zh-CN" sz="2000" dirty="0">
              <a:latin typeface="楷体_GB2312" pitchFamily="49" charset="-122"/>
              <a:ea typeface="楷体_GB2312" pitchFamily="49" charset="-122"/>
            </a:endParaRPr>
          </a:p>
        </p:txBody>
      </p:sp>
      <p:graphicFrame>
        <p:nvGraphicFramePr>
          <p:cNvPr id="47108" name="Object 2">
            <a:extLst>
              <a:ext uri="{FF2B5EF4-FFF2-40B4-BE49-F238E27FC236}">
                <a16:creationId xmlns:a16="http://schemas.microsoft.com/office/drawing/2014/main" id="{B95C04B7-0D35-4EC9-A803-03855277ABB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331913" y="3592513"/>
          <a:ext cx="3321050" cy="954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30" name="Equation" r:id="rId4" imgW="1371600" imgH="393700" progId="Equation.DSMT4">
                  <p:embed/>
                </p:oleObj>
              </mc:Choice>
              <mc:Fallback>
                <p:oleObj name="Equation" r:id="rId4" imgW="1371600" imgH="393700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1913" y="3592513"/>
                        <a:ext cx="3321050" cy="9540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7109" name="Picture 11">
            <a:extLst>
              <a:ext uri="{FF2B5EF4-FFF2-40B4-BE49-F238E27FC236}">
                <a16:creationId xmlns:a16="http://schemas.microsoft.com/office/drawing/2014/main" id="{D873483F-7AC4-45E7-8EF2-416B21CEE8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9700" y="3068638"/>
            <a:ext cx="3563938" cy="2867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5">
            <a:extLst>
              <a:ext uri="{FF2B5EF4-FFF2-40B4-BE49-F238E27FC236}">
                <a16:creationId xmlns:a16="http://schemas.microsoft.com/office/drawing/2014/main" id="{348F2224-3149-48D9-BEA3-071EE2273C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288" y="115888"/>
            <a:ext cx="5472112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 anchor="ctr"/>
          <a:lstStyle/>
          <a:p>
            <a:pPr marL="342900" indent="-342900">
              <a:lnSpc>
                <a:spcPct val="120000"/>
              </a:lnSpc>
              <a:buClr>
                <a:schemeClr val="accent1"/>
              </a:buClr>
              <a:defRPr/>
            </a:pPr>
            <a:r>
              <a:rPr kumimoji="1" lang="en-US" altLang="zh-CN" sz="3600" b="1" dirty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黑体" pitchFamily="2" charset="-122"/>
                <a:sym typeface="Symbol" pitchFamily="18" charset="2"/>
              </a:rPr>
              <a:t>1.2 </a:t>
            </a:r>
            <a:r>
              <a:rPr kumimoji="1" lang="zh-CN" altLang="en-US" sz="3600" b="1" dirty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黑体" pitchFamily="2" charset="-122"/>
                <a:sym typeface="Symbol" pitchFamily="18" charset="2"/>
              </a:rPr>
              <a:t>霍尔元件特点（续）</a:t>
            </a:r>
            <a:endParaRPr kumimoji="1" lang="en-US" altLang="zh-CN" sz="3600" b="1" dirty="0">
              <a:solidFill>
                <a:srgbClr val="0070C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  <a:ea typeface="黑体" pitchFamily="2" charset="-122"/>
              <a:sym typeface="Symbol" pitchFamily="18" charset="2"/>
            </a:endParaRPr>
          </a:p>
        </p:txBody>
      </p:sp>
    </p:spTree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Picture 9" descr="4端霍尔传感器">
            <a:extLst>
              <a:ext uri="{FF2B5EF4-FFF2-40B4-BE49-F238E27FC236}">
                <a16:creationId xmlns:a16="http://schemas.microsoft.com/office/drawing/2014/main" id="{355821BE-065D-493E-81CB-5F01D70FA8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163" y="188913"/>
            <a:ext cx="3625850" cy="1152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5">
            <a:extLst>
              <a:ext uri="{FF2B5EF4-FFF2-40B4-BE49-F238E27FC236}">
                <a16:creationId xmlns:a16="http://schemas.microsoft.com/office/drawing/2014/main" id="{FC674958-9F50-4261-8264-CDAD127929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288" y="115888"/>
            <a:ext cx="5472112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 anchor="ctr"/>
          <a:lstStyle/>
          <a:p>
            <a:pPr marL="342900" indent="-342900">
              <a:lnSpc>
                <a:spcPct val="120000"/>
              </a:lnSpc>
              <a:buClr>
                <a:schemeClr val="accent1"/>
              </a:buClr>
              <a:defRPr/>
            </a:pPr>
            <a:r>
              <a:rPr kumimoji="1" lang="en-US" altLang="zh-CN" sz="3600" b="1" dirty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黑体" pitchFamily="2" charset="-122"/>
                <a:sym typeface="Symbol" pitchFamily="18" charset="2"/>
              </a:rPr>
              <a:t>1.2 </a:t>
            </a:r>
            <a:r>
              <a:rPr kumimoji="1" lang="zh-CN" altLang="en-US" sz="3600" b="1" dirty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黑体" pitchFamily="2" charset="-122"/>
                <a:sym typeface="Symbol" pitchFamily="18" charset="2"/>
              </a:rPr>
              <a:t>霍尔元件特点（续）</a:t>
            </a:r>
            <a:endParaRPr kumimoji="1" lang="en-US" altLang="zh-CN" sz="3600" b="1" dirty="0">
              <a:solidFill>
                <a:srgbClr val="0070C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  <a:ea typeface="黑体" pitchFamily="2" charset="-122"/>
              <a:sym typeface="Symbol" pitchFamily="18" charset="2"/>
            </a:endParaRPr>
          </a:p>
        </p:txBody>
      </p:sp>
      <p:pic>
        <p:nvPicPr>
          <p:cNvPr id="48132" name="Picture 11">
            <a:extLst>
              <a:ext uri="{FF2B5EF4-FFF2-40B4-BE49-F238E27FC236}">
                <a16:creationId xmlns:a16="http://schemas.microsoft.com/office/drawing/2014/main" id="{6DDEC7E6-516B-4631-8D04-955B00583A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9700" y="2636838"/>
            <a:ext cx="3563938" cy="2867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133" name="Text Box 7">
            <a:extLst>
              <a:ext uri="{FF2B5EF4-FFF2-40B4-BE49-F238E27FC236}">
                <a16:creationId xmlns:a16="http://schemas.microsoft.com/office/drawing/2014/main" id="{317782B1-D989-484C-A222-C2408525E3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" y="1412875"/>
            <a:ext cx="8353425" cy="49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kumimoji="0" lang="zh-CN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⑤</a:t>
            </a:r>
            <a:r>
              <a:rPr kumimoji="0"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kumimoji="0"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灵敏度（磁场强度、电流和输出电压的关系）</a:t>
            </a:r>
            <a:r>
              <a:rPr kumimoji="0"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</p:txBody>
      </p:sp>
      <p:graphicFrame>
        <p:nvGraphicFramePr>
          <p:cNvPr id="48134" name="Object 6">
            <a:extLst>
              <a:ext uri="{FF2B5EF4-FFF2-40B4-BE49-F238E27FC236}">
                <a16:creationId xmlns:a16="http://schemas.microsoft.com/office/drawing/2014/main" id="{97A4A36B-654B-4615-B9BD-229650AEECC6}"/>
              </a:ext>
            </a:extLst>
          </p:cNvPr>
          <p:cNvGraphicFramePr>
            <a:graphicFrameLocks/>
          </p:cNvGraphicFramePr>
          <p:nvPr/>
        </p:nvGraphicFramePr>
        <p:xfrm>
          <a:off x="611188" y="2349500"/>
          <a:ext cx="4032250" cy="865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54" name="Equation" r:id="rId5" imgW="1892300" imgH="393700" progId="Equation.DSMT4">
                  <p:embed/>
                </p:oleObj>
              </mc:Choice>
              <mc:Fallback>
                <p:oleObj name="Equation" r:id="rId5" imgW="1892300" imgH="393700" progId="Equation.DSMT4">
                  <p:embed/>
                  <p:pic>
                    <p:nvPicPr>
                      <p:cNvPr id="0" name="Object 6"/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188" y="2349500"/>
                        <a:ext cx="4032250" cy="865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bevel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135" name="Rectangle 11">
            <a:extLst>
              <a:ext uri="{FF2B5EF4-FFF2-40B4-BE49-F238E27FC236}">
                <a16:creationId xmlns:a16="http://schemas.microsoft.com/office/drawing/2014/main" id="{3D54B3F7-1210-4BC6-995E-EAD0D14D1D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7088" y="3644900"/>
            <a:ext cx="4105275" cy="157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kumimoji="0"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</a:rPr>
              <a:t>公式中：</a:t>
            </a:r>
            <a:endParaRPr kumimoji="0" lang="en-US" altLang="zh-CN" sz="20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kumimoji="0" lang="en-US" altLang="zh-CN" sz="2000" b="1">
                <a:latin typeface="微软雅黑" panose="020B0503020204020204" pitchFamily="34" charset="-122"/>
                <a:ea typeface="微软雅黑" panose="020B0503020204020204" pitchFamily="34" charset="-122"/>
              </a:rPr>
              <a:t>R</a:t>
            </a:r>
            <a:r>
              <a:rPr kumimoji="0" lang="en-US" altLang="zh-CN" sz="2000" b="1" baseline="-25000">
                <a:latin typeface="微软雅黑" panose="020B0503020204020204" pitchFamily="34" charset="-122"/>
                <a:ea typeface="微软雅黑" panose="020B0503020204020204" pitchFamily="34" charset="-122"/>
              </a:rPr>
              <a:t>H</a:t>
            </a:r>
            <a:r>
              <a:rPr kumimoji="0"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0" lang="en-US" altLang="zh-CN" sz="2000" b="1"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kumimoji="0"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</a:rPr>
              <a:t>霍尔系数，它反映材料霍尔</a:t>
            </a:r>
            <a:endParaRPr kumimoji="0" lang="en-US" altLang="zh-CN" sz="20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kumimoji="0" lang="en-US" altLang="zh-CN" sz="2000" b="1"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r>
              <a:rPr kumimoji="0"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</a:rPr>
              <a:t>  效应的强弱</a:t>
            </a:r>
            <a:endParaRPr kumimoji="0" lang="en-US" altLang="zh-CN" sz="20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kumimoji="0" lang="en-US" altLang="zh-CN" sz="2000" b="1">
                <a:latin typeface="微软雅黑" panose="020B0503020204020204" pitchFamily="34" charset="-122"/>
                <a:ea typeface="微软雅黑" panose="020B0503020204020204" pitchFamily="34" charset="-122"/>
              </a:rPr>
              <a:t>K</a:t>
            </a:r>
            <a:r>
              <a:rPr kumimoji="0" lang="en-US" altLang="zh-CN" sz="2000" b="1" baseline="-25000">
                <a:latin typeface="微软雅黑" panose="020B0503020204020204" pitchFamily="34" charset="-122"/>
                <a:ea typeface="微软雅黑" panose="020B0503020204020204" pitchFamily="34" charset="-122"/>
              </a:rPr>
              <a:t>H</a:t>
            </a:r>
            <a:r>
              <a:rPr kumimoji="0" lang="en-US" altLang="zh-CN" sz="2000" b="1">
                <a:latin typeface="微软雅黑" panose="020B0503020204020204" pitchFamily="34" charset="-122"/>
                <a:ea typeface="微软雅黑" panose="020B0503020204020204" pitchFamily="34" charset="-122"/>
              </a:rPr>
              <a:t> —</a:t>
            </a:r>
            <a:r>
              <a:rPr kumimoji="0"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</a:rPr>
              <a:t>霍尔元件的灵敏度</a:t>
            </a:r>
          </a:p>
        </p:txBody>
      </p:sp>
    </p:spTree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>
            <a:extLst>
              <a:ext uri="{FF2B5EF4-FFF2-40B4-BE49-F238E27FC236}">
                <a16:creationId xmlns:a16="http://schemas.microsoft.com/office/drawing/2014/main" id="{B5D2767C-0674-45B2-8748-0184111567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288" y="115888"/>
            <a:ext cx="5761037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 anchor="ctr"/>
          <a:lstStyle/>
          <a:p>
            <a:pPr marL="342900" indent="-342900">
              <a:lnSpc>
                <a:spcPct val="120000"/>
              </a:lnSpc>
              <a:buClr>
                <a:schemeClr val="accent1"/>
              </a:buClr>
              <a:defRPr/>
            </a:pPr>
            <a:r>
              <a:rPr kumimoji="1" lang="en-US" altLang="zh-CN" sz="3600" b="1" dirty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黑体" pitchFamily="2" charset="-122"/>
                <a:sym typeface="Symbol" pitchFamily="18" charset="2"/>
              </a:rPr>
              <a:t>1.3 </a:t>
            </a:r>
            <a:r>
              <a:rPr kumimoji="1" lang="zh-CN" altLang="en-US" sz="3600" b="1" dirty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黑体" pitchFamily="2" charset="-122"/>
                <a:sym typeface="Symbol" pitchFamily="18" charset="2"/>
              </a:rPr>
              <a:t>误差分析及补偿</a:t>
            </a:r>
            <a:endParaRPr kumimoji="1" lang="en-US" altLang="zh-CN" sz="3600" b="1" dirty="0">
              <a:solidFill>
                <a:srgbClr val="0070C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  <a:ea typeface="黑体" pitchFamily="2" charset="-122"/>
              <a:sym typeface="Symbol" pitchFamily="18" charset="2"/>
            </a:endParaRPr>
          </a:p>
        </p:txBody>
      </p:sp>
      <p:sp>
        <p:nvSpPr>
          <p:cNvPr id="49155" name="Text Box 7">
            <a:extLst>
              <a:ext uri="{FF2B5EF4-FFF2-40B4-BE49-F238E27FC236}">
                <a16:creationId xmlns:a16="http://schemas.microsoft.com/office/drawing/2014/main" id="{8A4D856F-3F2A-495B-81AA-FCC1F5D652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313" y="1125538"/>
            <a:ext cx="8062912" cy="2676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kumimoji="0"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1.3.1 </a:t>
            </a:r>
            <a:r>
              <a:rPr kumimoji="0"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不等位电压及补偿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kumimoji="0"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●</a:t>
            </a:r>
            <a:r>
              <a:rPr kumimoji="0"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定义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kumimoji="0"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当霍尔元件在额定控制电流作用下，不加外磁场时，霍尔传感器输出端之间的空载电势，称为不等位电动势</a:t>
            </a:r>
            <a:r>
              <a:rPr kumimoji="0" lang="en-US" altLang="zh-CN" sz="2000" b="1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U</a:t>
            </a:r>
            <a:r>
              <a:rPr kumimoji="0" lang="en-US" altLang="zh-CN" sz="2000" b="1" baseline="-2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kumimoji="0"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kumimoji="0"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● </a:t>
            </a:r>
            <a:r>
              <a:rPr kumimoji="0" lang="en-US" altLang="zh-CN" sz="2000" b="1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U</a:t>
            </a:r>
            <a:r>
              <a:rPr kumimoji="0" lang="en-US" altLang="zh-CN" sz="2000" b="1" baseline="-2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kumimoji="0"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产生的原因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kumimoji="0" lang="zh-CN" altLang="en-US" sz="2000" b="1" dirty="0"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      两电极点不能完全位于同一等位面上</a:t>
            </a:r>
            <a:r>
              <a:rPr kumimoji="0"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。存在一个电阻值</a:t>
            </a:r>
            <a:r>
              <a:rPr kumimoji="0" lang="en-US" altLang="zh-CN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</a:t>
            </a:r>
            <a:r>
              <a:rPr kumimoji="0" lang="en-US" altLang="zh-CN" sz="2000" b="1" baseline="-25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endParaRPr kumimoji="0" lang="zh-CN" altLang="en-US" sz="2000" b="1" baseline="-250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9156" name="Group 9">
            <a:extLst>
              <a:ext uri="{FF2B5EF4-FFF2-40B4-BE49-F238E27FC236}">
                <a16:creationId xmlns:a16="http://schemas.microsoft.com/office/drawing/2014/main" id="{EF6C303B-DB6E-4099-B21A-806DE439338D}"/>
              </a:ext>
            </a:extLst>
          </p:cNvPr>
          <p:cNvGrpSpPr>
            <a:grpSpLocks/>
          </p:cNvGrpSpPr>
          <p:nvPr/>
        </p:nvGrpSpPr>
        <p:grpSpPr bwMode="auto">
          <a:xfrm>
            <a:off x="2411413" y="3789363"/>
            <a:ext cx="5184775" cy="2014537"/>
            <a:chOff x="1111" y="2750"/>
            <a:chExt cx="3175" cy="1224"/>
          </a:xfrm>
        </p:grpSpPr>
        <p:sp>
          <p:nvSpPr>
            <p:cNvPr id="49158" name="Line 10">
              <a:extLst>
                <a:ext uri="{FF2B5EF4-FFF2-40B4-BE49-F238E27FC236}">
                  <a16:creationId xmlns:a16="http://schemas.microsoft.com/office/drawing/2014/main" id="{EFDA3D8E-C624-4696-8DCD-2B3D9E13FD6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96" y="2976"/>
              <a:ext cx="590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 type="triangle" w="med" len="med"/>
                </a14:hiddenLine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49159" name="Line 11">
              <a:extLst>
                <a:ext uri="{FF2B5EF4-FFF2-40B4-BE49-F238E27FC236}">
                  <a16:creationId xmlns:a16="http://schemas.microsoft.com/office/drawing/2014/main" id="{ED3B422B-141D-4749-BE34-2B7FFF25168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11" y="3430"/>
              <a:ext cx="72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49160" name="Rectangle 12">
              <a:extLst>
                <a:ext uri="{FF2B5EF4-FFF2-40B4-BE49-F238E27FC236}">
                  <a16:creationId xmlns:a16="http://schemas.microsoft.com/office/drawing/2014/main" id="{BD1424DC-D80C-466F-82C8-BB9EE0BA27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7" y="3152"/>
              <a:ext cx="1225" cy="544"/>
            </a:xfrm>
            <a:prstGeom prst="rect">
              <a:avLst/>
            </a:prstGeom>
            <a:solidFill>
              <a:srgbClr val="FFFFFF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20000"/>
                </a:lnSpc>
                <a:spcBef>
                  <a:spcPct val="0"/>
                </a:spcBef>
                <a:buFontTx/>
                <a:buNone/>
              </a:pPr>
              <a:endParaRPr kumimoji="0" lang="zh-CN" altLang="en-US" sz="2000" dirty="0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49161" name="Line 13">
              <a:extLst>
                <a:ext uri="{FF2B5EF4-FFF2-40B4-BE49-F238E27FC236}">
                  <a16:creationId xmlns:a16="http://schemas.microsoft.com/office/drawing/2014/main" id="{742FA792-7B65-4924-8787-74282AB73C3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61" y="3430"/>
              <a:ext cx="72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49162" name="Text Box 14">
              <a:extLst>
                <a:ext uri="{FF2B5EF4-FFF2-40B4-BE49-F238E27FC236}">
                  <a16:creationId xmlns:a16="http://schemas.microsoft.com/office/drawing/2014/main" id="{38C6C927-5C31-48D5-A30E-74E904AE4F0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71" y="3311"/>
              <a:ext cx="453" cy="3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20000"/>
                </a:lnSpc>
                <a:spcBef>
                  <a:spcPct val="0"/>
                </a:spcBef>
                <a:buFontTx/>
                <a:buNone/>
              </a:pPr>
              <a:r>
                <a:rPr kumimoji="0" lang="en-US" altLang="zh-CN" sz="2000">
                  <a:latin typeface="楷体_GB2312" pitchFamily="49" charset="-122"/>
                  <a:ea typeface="楷体_GB2312" pitchFamily="49" charset="-122"/>
                </a:rPr>
                <a:t>D</a:t>
              </a:r>
            </a:p>
          </p:txBody>
        </p:sp>
        <p:sp>
          <p:nvSpPr>
            <p:cNvPr id="49163" name="Text Box 15">
              <a:extLst>
                <a:ext uri="{FF2B5EF4-FFF2-40B4-BE49-F238E27FC236}">
                  <a16:creationId xmlns:a16="http://schemas.microsoft.com/office/drawing/2014/main" id="{000F52A6-2842-483A-A0DB-BB8163D8D09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11" y="3113"/>
              <a:ext cx="453" cy="3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20000"/>
                </a:lnSpc>
                <a:spcBef>
                  <a:spcPct val="0"/>
                </a:spcBef>
                <a:buFontTx/>
                <a:buNone/>
              </a:pPr>
              <a:r>
                <a:rPr kumimoji="0" lang="en-US" altLang="zh-CN" sz="2000">
                  <a:latin typeface="楷体_GB2312" pitchFamily="49" charset="-122"/>
                  <a:ea typeface="楷体_GB2312" pitchFamily="49" charset="-122"/>
                </a:rPr>
                <a:t>I</a:t>
              </a:r>
            </a:p>
          </p:txBody>
        </p:sp>
        <p:sp>
          <p:nvSpPr>
            <p:cNvPr id="49164" name="Text Box 16">
              <a:extLst>
                <a:ext uri="{FF2B5EF4-FFF2-40B4-BE49-F238E27FC236}">
                  <a16:creationId xmlns:a16="http://schemas.microsoft.com/office/drawing/2014/main" id="{A4D03FF4-E102-429C-84B1-E11AFB76616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18" y="2795"/>
              <a:ext cx="453" cy="3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20000"/>
                </a:lnSpc>
                <a:spcBef>
                  <a:spcPct val="0"/>
                </a:spcBef>
                <a:buFontTx/>
                <a:buNone/>
              </a:pPr>
              <a:r>
                <a:rPr kumimoji="0" lang="en-US" altLang="zh-CN" sz="2000">
                  <a:latin typeface="楷体_GB2312" pitchFamily="49" charset="-122"/>
                  <a:ea typeface="楷体_GB2312" pitchFamily="49" charset="-122"/>
                </a:rPr>
                <a:t>B</a:t>
              </a:r>
            </a:p>
          </p:txBody>
        </p:sp>
        <p:sp>
          <p:nvSpPr>
            <p:cNvPr id="49165" name="Text Box 17">
              <a:extLst>
                <a:ext uri="{FF2B5EF4-FFF2-40B4-BE49-F238E27FC236}">
                  <a16:creationId xmlns:a16="http://schemas.microsoft.com/office/drawing/2014/main" id="{0EC415D1-DE4E-4B63-831B-B23DF75A4D8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74" y="3311"/>
              <a:ext cx="453" cy="3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20000"/>
                </a:lnSpc>
                <a:spcBef>
                  <a:spcPct val="0"/>
                </a:spcBef>
                <a:buFontTx/>
                <a:buNone/>
              </a:pPr>
              <a:r>
                <a:rPr kumimoji="0" lang="en-US" altLang="zh-CN" sz="2000">
                  <a:latin typeface="楷体_GB2312" pitchFamily="49" charset="-122"/>
                  <a:ea typeface="楷体_GB2312" pitchFamily="49" charset="-122"/>
                </a:rPr>
                <a:t>C</a:t>
              </a:r>
            </a:p>
          </p:txBody>
        </p:sp>
        <p:sp>
          <p:nvSpPr>
            <p:cNvPr id="49166" name="Text Box 18">
              <a:extLst>
                <a:ext uri="{FF2B5EF4-FFF2-40B4-BE49-F238E27FC236}">
                  <a16:creationId xmlns:a16="http://schemas.microsoft.com/office/drawing/2014/main" id="{92E59D17-6A9F-4443-B22E-AA5AEA7AEC7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97" y="3203"/>
              <a:ext cx="589" cy="3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20000"/>
                </a:lnSpc>
                <a:spcBef>
                  <a:spcPct val="0"/>
                </a:spcBef>
                <a:buFontTx/>
                <a:buNone/>
              </a:pPr>
              <a:r>
                <a:rPr kumimoji="0" lang="en-US" altLang="zh-CN" sz="2000">
                  <a:latin typeface="楷体_GB2312" pitchFamily="49" charset="-122"/>
                  <a:ea typeface="楷体_GB2312" pitchFamily="49" charset="-122"/>
                </a:rPr>
                <a:t>U</a:t>
              </a:r>
              <a:r>
                <a:rPr kumimoji="0" lang="en-US" altLang="zh-CN" sz="2000" baseline="-25000">
                  <a:latin typeface="楷体_GB2312" pitchFamily="49" charset="-122"/>
                  <a:ea typeface="楷体_GB2312" pitchFamily="49" charset="-122"/>
                </a:rPr>
                <a:t>H</a:t>
              </a:r>
              <a:r>
                <a:rPr kumimoji="0" lang="en-US" altLang="zh-CN" sz="2000">
                  <a:latin typeface="楷体_GB2312" pitchFamily="49" charset="-122"/>
                  <a:ea typeface="楷体_GB2312" pitchFamily="49" charset="-122"/>
                </a:rPr>
                <a:t>+U</a:t>
              </a:r>
              <a:r>
                <a:rPr kumimoji="0" lang="en-US" altLang="zh-CN" sz="2000" baseline="-25000">
                  <a:latin typeface="楷体_GB2312" pitchFamily="49" charset="-122"/>
                  <a:ea typeface="楷体_GB2312" pitchFamily="49" charset="-122"/>
                </a:rPr>
                <a:t>o</a:t>
              </a:r>
            </a:p>
          </p:txBody>
        </p:sp>
        <p:sp>
          <p:nvSpPr>
            <p:cNvPr id="49167" name="Text Box 19">
              <a:extLst>
                <a:ext uri="{FF2B5EF4-FFF2-40B4-BE49-F238E27FC236}">
                  <a16:creationId xmlns:a16="http://schemas.microsoft.com/office/drawing/2014/main" id="{76A13C07-CC4D-4F57-8A54-7F1D8E3C4DA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06" y="2750"/>
              <a:ext cx="453" cy="3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20000"/>
                </a:lnSpc>
                <a:spcBef>
                  <a:spcPct val="0"/>
                </a:spcBef>
                <a:buFontTx/>
                <a:buNone/>
              </a:pPr>
              <a:r>
                <a:rPr kumimoji="0" lang="en-US" altLang="zh-CN" sz="2000">
                  <a:latin typeface="楷体_GB2312" pitchFamily="49" charset="-122"/>
                  <a:ea typeface="楷体_GB2312" pitchFamily="49" charset="-122"/>
                </a:rPr>
                <a:t>I</a:t>
              </a:r>
            </a:p>
          </p:txBody>
        </p:sp>
        <p:sp>
          <p:nvSpPr>
            <p:cNvPr id="49168" name="Text Box 20">
              <a:extLst>
                <a:ext uri="{FF2B5EF4-FFF2-40B4-BE49-F238E27FC236}">
                  <a16:creationId xmlns:a16="http://schemas.microsoft.com/office/drawing/2014/main" id="{63CD0E77-DFB5-4513-82C0-70828D14B16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27" y="3628"/>
              <a:ext cx="453" cy="3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20000"/>
                </a:lnSpc>
                <a:spcBef>
                  <a:spcPct val="0"/>
                </a:spcBef>
                <a:buFontTx/>
                <a:buNone/>
              </a:pPr>
              <a:r>
                <a:rPr kumimoji="0" lang="en-US" altLang="zh-CN" sz="2000">
                  <a:latin typeface="楷体_GB2312" pitchFamily="49" charset="-122"/>
                  <a:ea typeface="楷体_GB2312" pitchFamily="49" charset="-122"/>
                </a:rPr>
                <a:t>A</a:t>
              </a:r>
            </a:p>
          </p:txBody>
        </p:sp>
        <p:sp>
          <p:nvSpPr>
            <p:cNvPr id="49169" name="Line 21">
              <a:extLst>
                <a:ext uri="{FF2B5EF4-FFF2-40B4-BE49-F238E27FC236}">
                  <a16:creationId xmlns:a16="http://schemas.microsoft.com/office/drawing/2014/main" id="{1C1BB0DA-D1A1-40A9-9B4E-F523D677043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00" y="3702"/>
              <a:ext cx="0" cy="22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49170" name="Line 22">
              <a:extLst>
                <a:ext uri="{FF2B5EF4-FFF2-40B4-BE49-F238E27FC236}">
                  <a16:creationId xmlns:a16="http://schemas.microsoft.com/office/drawing/2014/main" id="{5F2E2A8D-617E-48D4-B3FA-307BD487A20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00" y="3929"/>
              <a:ext cx="185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49171" name="Line 23">
              <a:extLst>
                <a:ext uri="{FF2B5EF4-FFF2-40B4-BE49-F238E27FC236}">
                  <a16:creationId xmlns:a16="http://schemas.microsoft.com/office/drawing/2014/main" id="{5E52A9BE-7A6D-4DD6-B7D1-1D68A684584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81" y="2976"/>
              <a:ext cx="0" cy="18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49172" name="Line 24">
              <a:extLst>
                <a:ext uri="{FF2B5EF4-FFF2-40B4-BE49-F238E27FC236}">
                  <a16:creationId xmlns:a16="http://schemas.microsoft.com/office/drawing/2014/main" id="{8AB039C8-B191-4DE8-9146-B33D78C6DBE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81" y="2976"/>
              <a:ext cx="163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49173" name="Oval 25">
              <a:extLst>
                <a:ext uri="{FF2B5EF4-FFF2-40B4-BE49-F238E27FC236}">
                  <a16:creationId xmlns:a16="http://schemas.microsoft.com/office/drawing/2014/main" id="{CB0FD918-F798-412C-A3F2-A21BFB470B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29" y="2952"/>
              <a:ext cx="46" cy="46"/>
            </a:xfrm>
            <a:prstGeom prst="ellipse">
              <a:avLst/>
            </a:prstGeom>
            <a:solidFill>
              <a:srgbClr val="FFFFFF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20000"/>
                </a:lnSpc>
                <a:spcBef>
                  <a:spcPct val="0"/>
                </a:spcBef>
                <a:buFontTx/>
                <a:buNone/>
              </a:pPr>
              <a:endParaRPr kumimoji="0" lang="zh-CN" altLang="en-US" sz="2000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49174" name="Oval 26">
              <a:extLst>
                <a:ext uri="{FF2B5EF4-FFF2-40B4-BE49-F238E27FC236}">
                  <a16:creationId xmlns:a16="http://schemas.microsoft.com/office/drawing/2014/main" id="{D1752B5E-C1A7-4A4E-A0C1-0076D0C0A2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59" y="3908"/>
              <a:ext cx="46" cy="46"/>
            </a:xfrm>
            <a:prstGeom prst="ellipse">
              <a:avLst/>
            </a:prstGeom>
            <a:solidFill>
              <a:srgbClr val="FFFFFF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20000"/>
                </a:lnSpc>
                <a:spcBef>
                  <a:spcPct val="0"/>
                </a:spcBef>
                <a:buFontTx/>
                <a:buNone/>
              </a:pPr>
              <a:endParaRPr kumimoji="0" lang="zh-CN" altLang="en-US" sz="2000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49175" name="Line 27">
              <a:extLst>
                <a:ext uri="{FF2B5EF4-FFF2-40B4-BE49-F238E27FC236}">
                  <a16:creationId xmlns:a16="http://schemas.microsoft.com/office/drawing/2014/main" id="{CB8B5967-E7CC-45EA-A8C5-7101229EB88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969" y="3022"/>
              <a:ext cx="0" cy="31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49176" name="Line 28">
              <a:extLst>
                <a:ext uri="{FF2B5EF4-FFF2-40B4-BE49-F238E27FC236}">
                  <a16:creationId xmlns:a16="http://schemas.microsoft.com/office/drawing/2014/main" id="{681332FA-C266-4286-A754-43645161726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65" y="3572"/>
              <a:ext cx="0" cy="3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49177" name="Line 29">
              <a:extLst>
                <a:ext uri="{FF2B5EF4-FFF2-40B4-BE49-F238E27FC236}">
                  <a16:creationId xmlns:a16="http://schemas.microsoft.com/office/drawing/2014/main" id="{68534159-8F5A-4F36-9AE4-74FBFF06B42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00" y="3158"/>
              <a:ext cx="0" cy="5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49178" name="Line 30">
              <a:extLst>
                <a:ext uri="{FF2B5EF4-FFF2-40B4-BE49-F238E27FC236}">
                  <a16:creationId xmlns:a16="http://schemas.microsoft.com/office/drawing/2014/main" id="{AFEB2350-671F-4193-9834-EAFBD7A93F7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75" y="3158"/>
              <a:ext cx="0" cy="5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49179" name="Text Box 31">
              <a:extLst>
                <a:ext uri="{FF2B5EF4-FFF2-40B4-BE49-F238E27FC236}">
                  <a16:creationId xmlns:a16="http://schemas.microsoft.com/office/drawing/2014/main" id="{4440024E-0B6F-4ACA-9C4D-3990614EB5D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70" y="3317"/>
              <a:ext cx="453" cy="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20000"/>
                </a:lnSpc>
                <a:spcBef>
                  <a:spcPct val="0"/>
                </a:spcBef>
                <a:buFontTx/>
                <a:buNone/>
              </a:pPr>
              <a:r>
                <a:rPr kumimoji="0" lang="en-US" altLang="zh-CN" sz="1600" dirty="0">
                  <a:latin typeface="楷体_GB2312" pitchFamily="49" charset="-122"/>
                  <a:ea typeface="楷体_GB2312" pitchFamily="49" charset="-122"/>
                </a:rPr>
                <a:t>R</a:t>
              </a:r>
              <a:r>
                <a:rPr kumimoji="0" lang="en-US" altLang="zh-CN" sz="1600" baseline="-25000" dirty="0">
                  <a:latin typeface="楷体_GB2312" pitchFamily="49" charset="-122"/>
                  <a:ea typeface="楷体_GB2312" pitchFamily="49" charset="-122"/>
                </a:rPr>
                <a:t>0</a:t>
              </a:r>
            </a:p>
          </p:txBody>
        </p:sp>
      </p:grpSp>
      <p:sp>
        <p:nvSpPr>
          <p:cNvPr id="49157" name="Text Box 32">
            <a:extLst>
              <a:ext uri="{FF2B5EF4-FFF2-40B4-BE49-F238E27FC236}">
                <a16:creationId xmlns:a16="http://schemas.microsoft.com/office/drawing/2014/main" id="{7AFD0A4B-456F-43A8-A87F-C992E73F86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84663" y="5876925"/>
            <a:ext cx="4103687" cy="43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kumimoji="0"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</a:rPr>
              <a:t>霍尔元件不等位电压示意图</a:t>
            </a:r>
          </a:p>
        </p:txBody>
      </p:sp>
    </p:spTree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>
            <a:extLst>
              <a:ext uri="{FF2B5EF4-FFF2-40B4-BE49-F238E27FC236}">
                <a16:creationId xmlns:a16="http://schemas.microsoft.com/office/drawing/2014/main" id="{DB8A7036-1779-4C9C-BE63-E3DA976445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288" y="115888"/>
            <a:ext cx="7345362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 anchor="ctr"/>
          <a:lstStyle/>
          <a:p>
            <a:pPr marL="342900" indent="-342900">
              <a:lnSpc>
                <a:spcPct val="120000"/>
              </a:lnSpc>
              <a:buClr>
                <a:schemeClr val="accent1"/>
              </a:buClr>
              <a:defRPr/>
            </a:pPr>
            <a:r>
              <a:rPr kumimoji="1" lang="en-US" altLang="zh-CN" sz="3600" b="1" dirty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黑体" pitchFamily="2" charset="-122"/>
                <a:sym typeface="Symbol" pitchFamily="18" charset="2"/>
              </a:rPr>
              <a:t>1.3 </a:t>
            </a:r>
            <a:r>
              <a:rPr kumimoji="1" lang="zh-CN" altLang="en-US" sz="3600" b="1" dirty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黑体" pitchFamily="2" charset="-122"/>
                <a:sym typeface="Symbol" pitchFamily="18" charset="2"/>
              </a:rPr>
              <a:t>误差分析及补偿（续）</a:t>
            </a:r>
            <a:endParaRPr kumimoji="1" lang="en-US" altLang="zh-CN" sz="3600" b="1" dirty="0">
              <a:solidFill>
                <a:srgbClr val="0070C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  <a:ea typeface="黑体" pitchFamily="2" charset="-122"/>
              <a:sym typeface="Symbol" pitchFamily="18" charset="2"/>
            </a:endParaRPr>
          </a:p>
        </p:txBody>
      </p:sp>
      <p:grpSp>
        <p:nvGrpSpPr>
          <p:cNvPr id="50179" name="Group 9">
            <a:extLst>
              <a:ext uri="{FF2B5EF4-FFF2-40B4-BE49-F238E27FC236}">
                <a16:creationId xmlns:a16="http://schemas.microsoft.com/office/drawing/2014/main" id="{D3BF9893-EB75-48BA-A71F-F792330103E6}"/>
              </a:ext>
            </a:extLst>
          </p:cNvPr>
          <p:cNvGrpSpPr>
            <a:grpSpLocks/>
          </p:cNvGrpSpPr>
          <p:nvPr/>
        </p:nvGrpSpPr>
        <p:grpSpPr bwMode="auto">
          <a:xfrm>
            <a:off x="5292725" y="3789363"/>
            <a:ext cx="3600450" cy="1654175"/>
            <a:chOff x="1111" y="2750"/>
            <a:chExt cx="3175" cy="1224"/>
          </a:xfrm>
        </p:grpSpPr>
        <p:sp>
          <p:nvSpPr>
            <p:cNvPr id="50184" name="Line 10">
              <a:extLst>
                <a:ext uri="{FF2B5EF4-FFF2-40B4-BE49-F238E27FC236}">
                  <a16:creationId xmlns:a16="http://schemas.microsoft.com/office/drawing/2014/main" id="{F6669AE7-20F9-4E9D-B3C3-F8EBE370E8A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96" y="2976"/>
              <a:ext cx="590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 type="triangle" w="med" len="med"/>
                </a14:hiddenLine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50185" name="Line 11">
              <a:extLst>
                <a:ext uri="{FF2B5EF4-FFF2-40B4-BE49-F238E27FC236}">
                  <a16:creationId xmlns:a16="http://schemas.microsoft.com/office/drawing/2014/main" id="{49E547BF-C492-4332-BB15-CDCD7D250A3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11" y="3430"/>
              <a:ext cx="72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50186" name="Rectangle 12">
              <a:extLst>
                <a:ext uri="{FF2B5EF4-FFF2-40B4-BE49-F238E27FC236}">
                  <a16:creationId xmlns:a16="http://schemas.microsoft.com/office/drawing/2014/main" id="{53645C12-D570-4239-B167-F3263A1BD9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7" y="3152"/>
              <a:ext cx="1225" cy="544"/>
            </a:xfrm>
            <a:prstGeom prst="rect">
              <a:avLst/>
            </a:prstGeom>
            <a:solidFill>
              <a:srgbClr val="FFFFFF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20000"/>
                </a:lnSpc>
                <a:spcBef>
                  <a:spcPct val="0"/>
                </a:spcBef>
                <a:buFontTx/>
                <a:buNone/>
              </a:pPr>
              <a:endParaRPr kumimoji="0" lang="zh-CN" altLang="en-US" sz="2000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50187" name="Line 13">
              <a:extLst>
                <a:ext uri="{FF2B5EF4-FFF2-40B4-BE49-F238E27FC236}">
                  <a16:creationId xmlns:a16="http://schemas.microsoft.com/office/drawing/2014/main" id="{403877D7-917A-44E7-9277-935872B9752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61" y="3430"/>
              <a:ext cx="72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50188" name="Text Box 14">
              <a:extLst>
                <a:ext uri="{FF2B5EF4-FFF2-40B4-BE49-F238E27FC236}">
                  <a16:creationId xmlns:a16="http://schemas.microsoft.com/office/drawing/2014/main" id="{7A5F3C75-68CD-4103-AF40-FDBC32962FB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71" y="3311"/>
              <a:ext cx="453" cy="3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20000"/>
                </a:lnSpc>
                <a:spcBef>
                  <a:spcPct val="0"/>
                </a:spcBef>
                <a:buFontTx/>
                <a:buNone/>
              </a:pPr>
              <a:r>
                <a:rPr kumimoji="0" lang="en-US" altLang="zh-CN" sz="2000">
                  <a:latin typeface="楷体_GB2312" pitchFamily="49" charset="-122"/>
                  <a:ea typeface="楷体_GB2312" pitchFamily="49" charset="-122"/>
                </a:rPr>
                <a:t>D</a:t>
              </a:r>
            </a:p>
          </p:txBody>
        </p:sp>
        <p:sp>
          <p:nvSpPr>
            <p:cNvPr id="50189" name="Text Box 15">
              <a:extLst>
                <a:ext uri="{FF2B5EF4-FFF2-40B4-BE49-F238E27FC236}">
                  <a16:creationId xmlns:a16="http://schemas.microsoft.com/office/drawing/2014/main" id="{FF8CE45B-CD47-4463-BB61-6347834D32B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11" y="3113"/>
              <a:ext cx="453" cy="3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20000"/>
                </a:lnSpc>
                <a:spcBef>
                  <a:spcPct val="0"/>
                </a:spcBef>
                <a:buFontTx/>
                <a:buNone/>
              </a:pPr>
              <a:r>
                <a:rPr kumimoji="0" lang="en-US" altLang="zh-CN" sz="2000">
                  <a:latin typeface="楷体_GB2312" pitchFamily="49" charset="-122"/>
                  <a:ea typeface="楷体_GB2312" pitchFamily="49" charset="-122"/>
                </a:rPr>
                <a:t>I</a:t>
              </a:r>
            </a:p>
          </p:txBody>
        </p:sp>
        <p:sp>
          <p:nvSpPr>
            <p:cNvPr id="50190" name="Text Box 16">
              <a:extLst>
                <a:ext uri="{FF2B5EF4-FFF2-40B4-BE49-F238E27FC236}">
                  <a16:creationId xmlns:a16="http://schemas.microsoft.com/office/drawing/2014/main" id="{CF3E2C29-D2C5-4573-9185-57459E4B2F6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18" y="2795"/>
              <a:ext cx="453" cy="3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20000"/>
                </a:lnSpc>
                <a:spcBef>
                  <a:spcPct val="0"/>
                </a:spcBef>
                <a:buFontTx/>
                <a:buNone/>
              </a:pPr>
              <a:r>
                <a:rPr kumimoji="0" lang="en-US" altLang="zh-CN" sz="2000">
                  <a:latin typeface="楷体_GB2312" pitchFamily="49" charset="-122"/>
                  <a:ea typeface="楷体_GB2312" pitchFamily="49" charset="-122"/>
                </a:rPr>
                <a:t>B</a:t>
              </a:r>
            </a:p>
          </p:txBody>
        </p:sp>
        <p:sp>
          <p:nvSpPr>
            <p:cNvPr id="50191" name="Text Box 17">
              <a:extLst>
                <a:ext uri="{FF2B5EF4-FFF2-40B4-BE49-F238E27FC236}">
                  <a16:creationId xmlns:a16="http://schemas.microsoft.com/office/drawing/2014/main" id="{F9122BA8-927C-4936-8C9C-50793F94910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74" y="3311"/>
              <a:ext cx="453" cy="3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20000"/>
                </a:lnSpc>
                <a:spcBef>
                  <a:spcPct val="0"/>
                </a:spcBef>
                <a:buFontTx/>
                <a:buNone/>
              </a:pPr>
              <a:r>
                <a:rPr kumimoji="0" lang="en-US" altLang="zh-CN" sz="2000">
                  <a:latin typeface="楷体_GB2312" pitchFamily="49" charset="-122"/>
                  <a:ea typeface="楷体_GB2312" pitchFamily="49" charset="-122"/>
                </a:rPr>
                <a:t>C</a:t>
              </a:r>
            </a:p>
          </p:txBody>
        </p:sp>
        <p:sp>
          <p:nvSpPr>
            <p:cNvPr id="50192" name="Text Box 18">
              <a:extLst>
                <a:ext uri="{FF2B5EF4-FFF2-40B4-BE49-F238E27FC236}">
                  <a16:creationId xmlns:a16="http://schemas.microsoft.com/office/drawing/2014/main" id="{752259D8-69C4-4257-82E7-F2FFEFF366F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97" y="3203"/>
              <a:ext cx="589" cy="3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20000"/>
                </a:lnSpc>
                <a:spcBef>
                  <a:spcPct val="0"/>
                </a:spcBef>
                <a:buFontTx/>
                <a:buNone/>
              </a:pPr>
              <a:r>
                <a:rPr kumimoji="0" lang="en-US" altLang="zh-CN" sz="2000">
                  <a:latin typeface="楷体_GB2312" pitchFamily="49" charset="-122"/>
                  <a:ea typeface="楷体_GB2312" pitchFamily="49" charset="-122"/>
                </a:rPr>
                <a:t>U</a:t>
              </a:r>
              <a:r>
                <a:rPr kumimoji="0" lang="en-US" altLang="zh-CN" sz="2000" baseline="-25000">
                  <a:latin typeface="楷体_GB2312" pitchFamily="49" charset="-122"/>
                  <a:ea typeface="楷体_GB2312" pitchFamily="49" charset="-122"/>
                </a:rPr>
                <a:t>H</a:t>
              </a:r>
              <a:r>
                <a:rPr kumimoji="0" lang="en-US" altLang="zh-CN" sz="2000">
                  <a:latin typeface="楷体_GB2312" pitchFamily="49" charset="-122"/>
                  <a:ea typeface="楷体_GB2312" pitchFamily="49" charset="-122"/>
                </a:rPr>
                <a:t>+U</a:t>
              </a:r>
              <a:r>
                <a:rPr kumimoji="0" lang="en-US" altLang="zh-CN" sz="2000" baseline="-25000">
                  <a:latin typeface="楷体_GB2312" pitchFamily="49" charset="-122"/>
                  <a:ea typeface="楷体_GB2312" pitchFamily="49" charset="-122"/>
                </a:rPr>
                <a:t>o</a:t>
              </a:r>
            </a:p>
          </p:txBody>
        </p:sp>
        <p:sp>
          <p:nvSpPr>
            <p:cNvPr id="50193" name="Text Box 19">
              <a:extLst>
                <a:ext uri="{FF2B5EF4-FFF2-40B4-BE49-F238E27FC236}">
                  <a16:creationId xmlns:a16="http://schemas.microsoft.com/office/drawing/2014/main" id="{115FCFCF-B36D-4402-8481-52596A3121C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06" y="2750"/>
              <a:ext cx="453" cy="3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20000"/>
                </a:lnSpc>
                <a:spcBef>
                  <a:spcPct val="0"/>
                </a:spcBef>
                <a:buFontTx/>
                <a:buNone/>
              </a:pPr>
              <a:r>
                <a:rPr kumimoji="0" lang="en-US" altLang="zh-CN" sz="2000">
                  <a:latin typeface="楷体_GB2312" pitchFamily="49" charset="-122"/>
                  <a:ea typeface="楷体_GB2312" pitchFamily="49" charset="-122"/>
                </a:rPr>
                <a:t>I</a:t>
              </a:r>
            </a:p>
          </p:txBody>
        </p:sp>
        <p:sp>
          <p:nvSpPr>
            <p:cNvPr id="50194" name="Text Box 20">
              <a:extLst>
                <a:ext uri="{FF2B5EF4-FFF2-40B4-BE49-F238E27FC236}">
                  <a16:creationId xmlns:a16="http://schemas.microsoft.com/office/drawing/2014/main" id="{621DCE45-D126-4E78-9AC3-3C525C3DFFF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27" y="3628"/>
              <a:ext cx="453" cy="3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20000"/>
                </a:lnSpc>
                <a:spcBef>
                  <a:spcPct val="0"/>
                </a:spcBef>
                <a:buFontTx/>
                <a:buNone/>
              </a:pPr>
              <a:r>
                <a:rPr kumimoji="0" lang="en-US" altLang="zh-CN" sz="2000">
                  <a:latin typeface="楷体_GB2312" pitchFamily="49" charset="-122"/>
                  <a:ea typeface="楷体_GB2312" pitchFamily="49" charset="-122"/>
                </a:rPr>
                <a:t>A</a:t>
              </a:r>
            </a:p>
          </p:txBody>
        </p:sp>
        <p:sp>
          <p:nvSpPr>
            <p:cNvPr id="50195" name="Line 21">
              <a:extLst>
                <a:ext uri="{FF2B5EF4-FFF2-40B4-BE49-F238E27FC236}">
                  <a16:creationId xmlns:a16="http://schemas.microsoft.com/office/drawing/2014/main" id="{1FABC9F8-C72D-48A4-888C-AA7B0814946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00" y="3702"/>
              <a:ext cx="0" cy="22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50196" name="Line 22">
              <a:extLst>
                <a:ext uri="{FF2B5EF4-FFF2-40B4-BE49-F238E27FC236}">
                  <a16:creationId xmlns:a16="http://schemas.microsoft.com/office/drawing/2014/main" id="{04DCE92F-EDBC-4855-93F5-3700259B0BA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00" y="3929"/>
              <a:ext cx="185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50197" name="Line 23">
              <a:extLst>
                <a:ext uri="{FF2B5EF4-FFF2-40B4-BE49-F238E27FC236}">
                  <a16:creationId xmlns:a16="http://schemas.microsoft.com/office/drawing/2014/main" id="{B0F560C7-542A-45B6-A9A9-9AF8E5C6605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81" y="2976"/>
              <a:ext cx="0" cy="18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50198" name="Line 24">
              <a:extLst>
                <a:ext uri="{FF2B5EF4-FFF2-40B4-BE49-F238E27FC236}">
                  <a16:creationId xmlns:a16="http://schemas.microsoft.com/office/drawing/2014/main" id="{5077525F-51FF-4C3A-9F67-A62AE7E5575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81" y="2976"/>
              <a:ext cx="163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50199" name="Oval 25">
              <a:extLst>
                <a:ext uri="{FF2B5EF4-FFF2-40B4-BE49-F238E27FC236}">
                  <a16:creationId xmlns:a16="http://schemas.microsoft.com/office/drawing/2014/main" id="{766E3373-FC68-4159-A39C-041B35D5F0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29" y="2952"/>
              <a:ext cx="46" cy="46"/>
            </a:xfrm>
            <a:prstGeom prst="ellipse">
              <a:avLst/>
            </a:prstGeom>
            <a:solidFill>
              <a:srgbClr val="FFFFFF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20000"/>
                </a:lnSpc>
                <a:spcBef>
                  <a:spcPct val="0"/>
                </a:spcBef>
                <a:buFontTx/>
                <a:buNone/>
              </a:pPr>
              <a:endParaRPr kumimoji="0" lang="zh-CN" altLang="en-US" sz="2000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50200" name="Oval 26">
              <a:extLst>
                <a:ext uri="{FF2B5EF4-FFF2-40B4-BE49-F238E27FC236}">
                  <a16:creationId xmlns:a16="http://schemas.microsoft.com/office/drawing/2014/main" id="{180E038C-7C21-44F0-9EA9-1C12139D56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59" y="3908"/>
              <a:ext cx="46" cy="46"/>
            </a:xfrm>
            <a:prstGeom prst="ellipse">
              <a:avLst/>
            </a:prstGeom>
            <a:solidFill>
              <a:srgbClr val="FFFFFF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20000"/>
                </a:lnSpc>
                <a:spcBef>
                  <a:spcPct val="0"/>
                </a:spcBef>
                <a:buFontTx/>
                <a:buNone/>
              </a:pPr>
              <a:endParaRPr kumimoji="0" lang="zh-CN" altLang="en-US" sz="2000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50201" name="Line 27">
              <a:extLst>
                <a:ext uri="{FF2B5EF4-FFF2-40B4-BE49-F238E27FC236}">
                  <a16:creationId xmlns:a16="http://schemas.microsoft.com/office/drawing/2014/main" id="{1F44645F-C76A-4FF2-99CA-453426ED8C6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969" y="3022"/>
              <a:ext cx="0" cy="31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50202" name="Line 28">
              <a:extLst>
                <a:ext uri="{FF2B5EF4-FFF2-40B4-BE49-F238E27FC236}">
                  <a16:creationId xmlns:a16="http://schemas.microsoft.com/office/drawing/2014/main" id="{0DE55943-099C-47EE-8884-DDD143CC553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65" y="3572"/>
              <a:ext cx="0" cy="3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50203" name="Line 29">
              <a:extLst>
                <a:ext uri="{FF2B5EF4-FFF2-40B4-BE49-F238E27FC236}">
                  <a16:creationId xmlns:a16="http://schemas.microsoft.com/office/drawing/2014/main" id="{2FD12943-A77E-4D4D-B0CA-E4C045A3BEE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00" y="3158"/>
              <a:ext cx="0" cy="5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50204" name="Line 30">
              <a:extLst>
                <a:ext uri="{FF2B5EF4-FFF2-40B4-BE49-F238E27FC236}">
                  <a16:creationId xmlns:a16="http://schemas.microsoft.com/office/drawing/2014/main" id="{89D7E7F3-D90C-4570-9D93-91C8F67EB75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75" y="3158"/>
              <a:ext cx="0" cy="5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50205" name="Text Box 31">
              <a:extLst>
                <a:ext uri="{FF2B5EF4-FFF2-40B4-BE49-F238E27FC236}">
                  <a16:creationId xmlns:a16="http://schemas.microsoft.com/office/drawing/2014/main" id="{DEB8FC00-8351-4C97-A8C5-A3B249FF3DB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00" y="3220"/>
              <a:ext cx="453" cy="2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20000"/>
                </a:lnSpc>
                <a:spcBef>
                  <a:spcPct val="0"/>
                </a:spcBef>
                <a:buFontTx/>
                <a:buNone/>
              </a:pPr>
              <a:r>
                <a:rPr kumimoji="0" lang="en-US" altLang="zh-CN" sz="1800" dirty="0">
                  <a:latin typeface="楷体_GB2312" pitchFamily="49" charset="-122"/>
                  <a:ea typeface="楷体_GB2312" pitchFamily="49" charset="-122"/>
                </a:rPr>
                <a:t>R</a:t>
              </a:r>
              <a:r>
                <a:rPr kumimoji="0" lang="en-US" altLang="zh-CN" sz="1800" baseline="-25000" dirty="0">
                  <a:latin typeface="楷体_GB2312" pitchFamily="49" charset="-122"/>
                  <a:ea typeface="楷体_GB2312" pitchFamily="49" charset="-122"/>
                </a:rPr>
                <a:t>0</a:t>
              </a:r>
            </a:p>
          </p:txBody>
        </p:sp>
      </p:grpSp>
      <p:sp>
        <p:nvSpPr>
          <p:cNvPr id="50180" name="Text Box 32">
            <a:extLst>
              <a:ext uri="{FF2B5EF4-FFF2-40B4-BE49-F238E27FC236}">
                <a16:creationId xmlns:a16="http://schemas.microsoft.com/office/drawing/2014/main" id="{69F3A9B7-BD29-43D3-A031-33ADD099B2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11863" y="5732463"/>
            <a:ext cx="2849562" cy="363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kumimoji="0" lang="zh-CN" altLang="en-US" sz="1600" b="1">
                <a:latin typeface="微软雅黑" panose="020B0503020204020204" pitchFamily="34" charset="-122"/>
                <a:ea typeface="微软雅黑" panose="020B0503020204020204" pitchFamily="34" charset="-122"/>
              </a:rPr>
              <a:t>霍尔元件不等位电压示意图</a:t>
            </a:r>
          </a:p>
        </p:txBody>
      </p:sp>
      <p:sp>
        <p:nvSpPr>
          <p:cNvPr id="50181" name="Text Box 7">
            <a:extLst>
              <a:ext uri="{FF2B5EF4-FFF2-40B4-BE49-F238E27FC236}">
                <a16:creationId xmlns:a16="http://schemas.microsoft.com/office/drawing/2014/main" id="{401D3480-1034-4841-8ECF-DA9B4E4DBB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188" y="1341438"/>
            <a:ext cx="5184775" cy="2487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kumimoji="0" lang="en-US" altLang="zh-CN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●</a:t>
            </a:r>
            <a:r>
              <a:rPr kumimoji="0"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</a:rPr>
              <a:t>补偿方法：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kumimoji="0"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</a:rPr>
              <a:t>       把矩形霍尔元件等效为一个四臂电桥，不等位电压相当于桥路的初始不平衡输出电压。因而一切对桥路平衡的方法均可作为补偿措施。</a:t>
            </a:r>
          </a:p>
          <a:p>
            <a:pPr eaLnBrk="1" hangingPunct="1">
              <a:lnSpc>
                <a:spcPct val="120000"/>
              </a:lnSpc>
              <a:spcBef>
                <a:spcPct val="25000"/>
              </a:spcBef>
              <a:buFontTx/>
              <a:buNone/>
            </a:pPr>
            <a:endParaRPr kumimoji="0" lang="en-US" altLang="zh-CN" sz="1800">
              <a:latin typeface="楷体_GB2312" pitchFamily="49" charset="-122"/>
              <a:ea typeface="楷体_GB2312" pitchFamily="49" charset="-122"/>
            </a:endParaRPr>
          </a:p>
        </p:txBody>
      </p:sp>
      <p:pic>
        <p:nvPicPr>
          <p:cNvPr id="50182" name="Picture 33">
            <a:extLst>
              <a:ext uri="{FF2B5EF4-FFF2-40B4-BE49-F238E27FC236}">
                <a16:creationId xmlns:a16="http://schemas.microsoft.com/office/drawing/2014/main" id="{7DC9FFBE-D931-4535-9E38-CA474F1E4E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3860800"/>
            <a:ext cx="4592638" cy="2103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35">
            <a:extLst>
              <a:ext uri="{FF2B5EF4-FFF2-40B4-BE49-F238E27FC236}">
                <a16:creationId xmlns:a16="http://schemas.microsoft.com/office/drawing/2014/main" id="{8FD9D23D-807D-4D9C-A732-0D9445D8F3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888" y="908050"/>
            <a:ext cx="2776537" cy="283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Text Box 2">
            <a:extLst>
              <a:ext uri="{FF2B5EF4-FFF2-40B4-BE49-F238E27FC236}">
                <a16:creationId xmlns:a16="http://schemas.microsoft.com/office/drawing/2014/main" id="{43D68FA5-3446-4D38-B645-F1F84BEB3D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48038" y="1196975"/>
            <a:ext cx="5508625" cy="4751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lnSpc>
                <a:spcPct val="120000"/>
              </a:lnSpc>
              <a:defRPr/>
            </a:pPr>
            <a:r>
              <a:rPr lang="zh-CN" altLang="en-US" sz="2400" dirty="0">
                <a:solidFill>
                  <a:schemeClr val="accent2">
                    <a:lumMod val="50000"/>
                  </a:schemeClr>
                </a:solidFill>
              </a:rPr>
              <a:t>    磁现象是最早被人类认识的物理现象，也是迄今为止最为复杂的基本物理过程之一。在现代科学技术中，处处可遇到磁场。地球能够产生自己的磁场，这在导航方面非常重要。人体内一些组织和器官内也会产生微弱的磁场。</a:t>
            </a:r>
            <a:endParaRPr lang="zh-CN" altLang="en-US" sz="2400" b="1" dirty="0">
              <a:solidFill>
                <a:schemeClr val="accent2">
                  <a:lumMod val="50000"/>
                </a:schemeClr>
              </a:solidFill>
            </a:endParaRPr>
          </a:p>
          <a:p>
            <a:pPr eaLnBrk="1" hangingPunct="1">
              <a:lnSpc>
                <a:spcPct val="120000"/>
              </a:lnSpc>
              <a:spcBef>
                <a:spcPts val="1200"/>
              </a:spcBef>
              <a:defRPr/>
            </a:pPr>
            <a:r>
              <a:rPr lang="zh-CN" altLang="en-US" sz="2400" b="1" dirty="0">
                <a:solidFill>
                  <a:schemeClr val="accent2">
                    <a:lumMod val="50000"/>
                  </a:schemeClr>
                </a:solidFill>
              </a:rPr>
              <a:t>   磁学测量传感器是一种能检测磁场并从中提取信息的器件或装置，对磁场参量</a:t>
            </a:r>
            <a:r>
              <a:rPr lang="en-US" altLang="zh-CN" sz="2400" b="1" dirty="0">
                <a:solidFill>
                  <a:schemeClr val="accent2">
                    <a:lumMod val="50000"/>
                  </a:schemeClr>
                </a:solidFill>
              </a:rPr>
              <a:t>(</a:t>
            </a:r>
            <a:r>
              <a:rPr lang="en-US" altLang="zh-CN" sz="2400" b="1" dirty="0" err="1">
                <a:solidFill>
                  <a:schemeClr val="accent2">
                    <a:lumMod val="50000"/>
                  </a:schemeClr>
                </a:solidFill>
              </a:rPr>
              <a:t>B,H,φ</a:t>
            </a:r>
            <a:r>
              <a:rPr lang="en-US" altLang="zh-CN" sz="2400" b="1" dirty="0">
                <a:solidFill>
                  <a:schemeClr val="accent2">
                    <a:lumMod val="50000"/>
                  </a:schemeClr>
                </a:solidFill>
              </a:rPr>
              <a:t>)</a:t>
            </a:r>
            <a:r>
              <a:rPr lang="zh-CN" altLang="en-US" sz="2400" b="1" dirty="0">
                <a:solidFill>
                  <a:schemeClr val="accent2">
                    <a:lumMod val="50000"/>
                  </a:schemeClr>
                </a:solidFill>
              </a:rPr>
              <a:t>敏感</a:t>
            </a:r>
            <a:r>
              <a:rPr lang="en-US" altLang="zh-CN" sz="2400" b="1" dirty="0">
                <a:solidFill>
                  <a:schemeClr val="accent2">
                    <a:lumMod val="50000"/>
                  </a:schemeClr>
                </a:solidFill>
              </a:rPr>
              <a:t>,</a:t>
            </a:r>
            <a:r>
              <a:rPr lang="zh-CN" altLang="en-US" sz="2400" b="1" dirty="0">
                <a:solidFill>
                  <a:schemeClr val="accent2">
                    <a:lumMod val="50000"/>
                  </a:schemeClr>
                </a:solidFill>
              </a:rPr>
              <a:t>具有把磁学物理量转换为电信号的功能。</a:t>
            </a:r>
            <a:endParaRPr lang="zh-CN" altLang="en-US" sz="28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71D8F345-9B8C-400A-B0E6-F71C58B822D5}"/>
              </a:ext>
            </a:extLst>
          </p:cNvPr>
          <p:cNvSpPr/>
          <p:nvPr/>
        </p:nvSpPr>
        <p:spPr>
          <a:xfrm>
            <a:off x="142875" y="1000125"/>
            <a:ext cx="8286750" cy="46038"/>
          </a:xfrm>
          <a:prstGeom prst="rect">
            <a:avLst/>
          </a:prstGeom>
          <a:gradFill flip="none" rotWithShape="1"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19460" name="Picture 2" descr="http://p.ananas.chaoxing.com/star/1024_0/1381798434523saiyw.jpg">
            <a:extLst>
              <a:ext uri="{FF2B5EF4-FFF2-40B4-BE49-F238E27FC236}">
                <a16:creationId xmlns:a16="http://schemas.microsoft.com/office/drawing/2014/main" id="{44AD81A4-F17F-4353-9E08-B3BFD6594A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" y="1128713"/>
            <a:ext cx="2808288" cy="2903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1" name="Picture 7" descr="ErsterSensor.jpg                                               00001201 Daten8100                      B6D28A32:">
            <a:extLst>
              <a:ext uri="{FF2B5EF4-FFF2-40B4-BE49-F238E27FC236}">
                <a16:creationId xmlns:a16="http://schemas.microsoft.com/office/drawing/2014/main" id="{0680A565-7719-4CF7-A890-0CEC79C2C3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350" y="4292600"/>
            <a:ext cx="1309688" cy="161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2" name="Picture 6" descr="Fluxgate-Sensor">
            <a:extLst>
              <a:ext uri="{FF2B5EF4-FFF2-40B4-BE49-F238E27FC236}">
                <a16:creationId xmlns:a16="http://schemas.microsoft.com/office/drawing/2014/main" id="{78965ACD-8502-4CAD-9BF3-357B84BB29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20" t="23296" r="10464"/>
          <a:stretch>
            <a:fillRect/>
          </a:stretch>
        </p:blipFill>
        <p:spPr bwMode="auto">
          <a:xfrm>
            <a:off x="250825" y="4076700"/>
            <a:ext cx="1193800" cy="2203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63" name="Rectangle 2">
            <a:extLst>
              <a:ext uri="{FF2B5EF4-FFF2-40B4-BE49-F238E27FC236}">
                <a16:creationId xmlns:a16="http://schemas.microsoft.com/office/drawing/2014/main" id="{8717E9AB-50DC-4434-8530-D63B473C684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00063" y="142875"/>
            <a:ext cx="1928812" cy="769938"/>
          </a:xfrm>
        </p:spPr>
        <p:txBody>
          <a:bodyPr/>
          <a:lstStyle/>
          <a:p>
            <a:pPr algn="l" eaLnBrk="1" hangingPunct="1"/>
            <a:r>
              <a:rPr lang="en-US" altLang="zh-CN" sz="4000" b="1">
                <a:solidFill>
                  <a:srgbClr val="C00000"/>
                </a:solidFill>
                <a:cs typeface="Times New Roman" panose="02020603050405020304" pitchFamily="18" charset="0"/>
              </a:rPr>
              <a:t>0 </a:t>
            </a:r>
            <a:r>
              <a:rPr lang="zh-CN" altLang="en-US" sz="4000" b="1">
                <a:solidFill>
                  <a:srgbClr val="C00000"/>
                </a:solidFill>
                <a:cs typeface="Times New Roman" panose="02020603050405020304" pitchFamily="18" charset="0"/>
              </a:rPr>
              <a:t>概述</a:t>
            </a:r>
            <a:endParaRPr lang="zh-CN" altLang="en-US" sz="400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>
            <a:extLst>
              <a:ext uri="{FF2B5EF4-FFF2-40B4-BE49-F238E27FC236}">
                <a16:creationId xmlns:a16="http://schemas.microsoft.com/office/drawing/2014/main" id="{05F373B1-1B0C-496B-92C4-D2CE43A270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288" y="115888"/>
            <a:ext cx="7345362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 anchor="ctr"/>
          <a:lstStyle/>
          <a:p>
            <a:pPr marL="342900" indent="-342900">
              <a:lnSpc>
                <a:spcPct val="120000"/>
              </a:lnSpc>
              <a:buClr>
                <a:schemeClr val="accent1"/>
              </a:buClr>
              <a:defRPr/>
            </a:pPr>
            <a:r>
              <a:rPr kumimoji="1" lang="en-US" altLang="zh-CN" sz="3600" b="1" dirty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黑体" pitchFamily="2" charset="-122"/>
                <a:sym typeface="Symbol" pitchFamily="18" charset="2"/>
              </a:rPr>
              <a:t>1.3 </a:t>
            </a:r>
            <a:r>
              <a:rPr kumimoji="1" lang="zh-CN" altLang="en-US" sz="3600" b="1" dirty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黑体" pitchFamily="2" charset="-122"/>
                <a:sym typeface="Symbol" pitchFamily="18" charset="2"/>
              </a:rPr>
              <a:t>误差分析及补偿（续）</a:t>
            </a:r>
            <a:endParaRPr kumimoji="1" lang="en-US" altLang="zh-CN" sz="3600" b="1" dirty="0">
              <a:solidFill>
                <a:srgbClr val="0070C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  <a:ea typeface="黑体" pitchFamily="2" charset="-122"/>
              <a:sym typeface="Symbol" pitchFamily="18" charset="2"/>
            </a:endParaRPr>
          </a:p>
        </p:txBody>
      </p:sp>
      <p:sp>
        <p:nvSpPr>
          <p:cNvPr id="51203" name="Text Box 8">
            <a:extLst>
              <a:ext uri="{FF2B5EF4-FFF2-40B4-BE49-F238E27FC236}">
                <a16:creationId xmlns:a16="http://schemas.microsoft.com/office/drawing/2014/main" id="{D41C9141-C37E-48FF-99ED-24C4C16142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188" y="1412875"/>
            <a:ext cx="7848600" cy="411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kumimoji="0"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1.3.2 </a:t>
            </a:r>
            <a:r>
              <a:rPr kumimoji="0"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寄生直流电动势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kumimoji="0"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kumimoji="0"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当元件在不加磁场的情况下通入</a:t>
            </a:r>
            <a:r>
              <a:rPr kumimoji="0" lang="zh-CN" altLang="en-US" sz="1800" b="1" dirty="0"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交流控制电流</a:t>
            </a:r>
            <a:r>
              <a:rPr kumimoji="0"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时，它的输出除了交流不等位电势外，还有一个</a:t>
            </a:r>
            <a:r>
              <a:rPr kumimoji="0" lang="zh-CN" altLang="en-US" sz="1800" b="1" dirty="0"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直流分量</a:t>
            </a:r>
            <a:r>
              <a:rPr kumimoji="0"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kumimoji="0" lang="en-US" altLang="zh-CN" sz="1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endParaRPr kumimoji="0"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kumimoji="0"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改善电极欧姆接触性能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kumimoji="0"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改善散热条件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endParaRPr kumimoji="0"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kumimoji="0"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1.3.3 </a:t>
            </a:r>
            <a:r>
              <a:rPr kumimoji="0"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感应电势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kumimoji="0"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kumimoji="0"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合理布线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kumimoji="0"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辅助霍尔元件补偿</a:t>
            </a:r>
          </a:p>
        </p:txBody>
      </p:sp>
      <p:pic>
        <p:nvPicPr>
          <p:cNvPr id="51204" name="图片 1">
            <a:extLst>
              <a:ext uri="{FF2B5EF4-FFF2-40B4-BE49-F238E27FC236}">
                <a16:creationId xmlns:a16="http://schemas.microsoft.com/office/drawing/2014/main" id="{11A928C1-257B-4F3E-A2B3-0EF3EDAB99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6800" y="3284538"/>
            <a:ext cx="4827588" cy="2520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6" name="Picture 5" descr="C:\Documents and Settings\chl\My Documents\7t04.tif">
            <a:hlinkClick r:id="rId3"/>
            <a:extLst>
              <a:ext uri="{FF2B5EF4-FFF2-40B4-BE49-F238E27FC236}">
                <a16:creationId xmlns:a16="http://schemas.microsoft.com/office/drawing/2014/main" id="{18FD37B9-9C9C-4D01-84A1-311D8E3EDA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375" y="3001963"/>
            <a:ext cx="2801938" cy="275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227" name="Picture 6" descr="C:\Documents and Settings\chl\My Documents\7t05.tif">
            <a:hlinkClick r:id="rId3"/>
            <a:extLst>
              <a:ext uri="{FF2B5EF4-FFF2-40B4-BE49-F238E27FC236}">
                <a16:creationId xmlns:a16="http://schemas.microsoft.com/office/drawing/2014/main" id="{4AD7BCB1-7BE5-4FED-8D16-C426EDE5BF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r:link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363" y="3141663"/>
            <a:ext cx="2895600" cy="245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2228" name="Rectangle 8">
            <a:hlinkClick r:id="rId8"/>
            <a:extLst>
              <a:ext uri="{FF2B5EF4-FFF2-40B4-BE49-F238E27FC236}">
                <a16:creationId xmlns:a16="http://schemas.microsoft.com/office/drawing/2014/main" id="{BEA22E6A-01E6-49CC-8EB9-BC19314E4B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92275" y="5805488"/>
            <a:ext cx="2590800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kumimoji="0" lang="zh-CN" altLang="en-US" sz="1200">
                <a:latin typeface="黑体" panose="02010609060101010101" pitchFamily="49" charset="-122"/>
                <a:ea typeface="楷体_GB2312" pitchFamily="49" charset="-122"/>
              </a:rPr>
              <a:t> </a:t>
            </a:r>
            <a:r>
              <a:rPr kumimoji="0" lang="zh-CN" altLang="en-US" sz="1800" b="1">
                <a:latin typeface="微软雅黑" panose="020B0503020204020204" pitchFamily="34" charset="-122"/>
                <a:ea typeface="微软雅黑" panose="020B0503020204020204" pitchFamily="34" charset="-122"/>
              </a:rPr>
              <a:t>内阻与温度关系曲线</a:t>
            </a:r>
            <a:r>
              <a:rPr kumimoji="0" lang="zh-CN" altLang="en-US" sz="1200" b="1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</p:txBody>
      </p:sp>
      <p:sp>
        <p:nvSpPr>
          <p:cNvPr id="52229" name="Rectangle 9">
            <a:hlinkClick r:id="rId3"/>
            <a:extLst>
              <a:ext uri="{FF2B5EF4-FFF2-40B4-BE49-F238E27FC236}">
                <a16:creationId xmlns:a16="http://schemas.microsoft.com/office/drawing/2014/main" id="{110E5CDE-9FA0-4442-B350-053C22B151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59338" y="5732463"/>
            <a:ext cx="41052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kumimoji="0" lang="zh-CN" altLang="en-US" sz="1800" b="1">
                <a:latin typeface="微软雅黑" panose="020B0503020204020204" pitchFamily="34" charset="-122"/>
                <a:ea typeface="微软雅黑" panose="020B0503020204020204" pitchFamily="34" charset="-122"/>
              </a:rPr>
              <a:t>输出电压与温度关系曲线</a:t>
            </a:r>
            <a:r>
              <a:rPr kumimoji="0"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DB222FDB-46EE-40C8-899A-D33983FD7E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288" y="115888"/>
            <a:ext cx="7345362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 anchor="ctr"/>
          <a:lstStyle/>
          <a:p>
            <a:pPr marL="342900" indent="-342900">
              <a:lnSpc>
                <a:spcPct val="120000"/>
              </a:lnSpc>
              <a:buClr>
                <a:schemeClr val="accent1"/>
              </a:buClr>
              <a:defRPr/>
            </a:pPr>
            <a:r>
              <a:rPr kumimoji="1" lang="en-US" altLang="zh-CN" sz="3600" b="1" dirty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黑体" pitchFamily="2" charset="-122"/>
                <a:sym typeface="Symbol" pitchFamily="18" charset="2"/>
              </a:rPr>
              <a:t>1.3 </a:t>
            </a:r>
            <a:r>
              <a:rPr kumimoji="1" lang="zh-CN" altLang="en-US" sz="3600" b="1" dirty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黑体" pitchFamily="2" charset="-122"/>
                <a:sym typeface="Symbol" pitchFamily="18" charset="2"/>
              </a:rPr>
              <a:t>误差分析及补偿（续）</a:t>
            </a:r>
            <a:endParaRPr kumimoji="1" lang="en-US" altLang="zh-CN" sz="3600" b="1" dirty="0">
              <a:solidFill>
                <a:srgbClr val="0070C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  <a:ea typeface="黑体" pitchFamily="2" charset="-122"/>
              <a:sym typeface="Symbol" pitchFamily="18" charset="2"/>
            </a:endParaRPr>
          </a:p>
        </p:txBody>
      </p:sp>
      <p:sp>
        <p:nvSpPr>
          <p:cNvPr id="52231" name="Text Box 7">
            <a:extLst>
              <a:ext uri="{FF2B5EF4-FFF2-40B4-BE49-F238E27FC236}">
                <a16:creationId xmlns:a16="http://schemas.microsoft.com/office/drawing/2014/main" id="{E13D072B-9F7A-47AC-94B0-5BB4F5B71B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" y="1052513"/>
            <a:ext cx="8353425" cy="1643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kumimoji="0"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1.3.4 </a:t>
            </a:r>
            <a:r>
              <a:rPr kumimoji="0"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温度特性及温度误差补偿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①定义：指</a:t>
            </a:r>
            <a:r>
              <a:rPr lang="zh-CN" altLang="en-US" sz="2000" b="1" dirty="0"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元件的内阻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及</a:t>
            </a:r>
            <a:r>
              <a:rPr lang="zh-CN" altLang="en-US" sz="2000" b="1" dirty="0"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输出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与温度之间的关系。</a:t>
            </a:r>
            <a:endParaRPr kumimoji="0"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②原因：由于电阻率、迁移率以及载流子浓度随温度变化，所以霍尔元件的内阻、输出电压（霍尔元件灵敏度）等参数也将随温度而变化。</a:t>
            </a:r>
            <a:r>
              <a:rPr kumimoji="0"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</p:txBody>
      </p:sp>
    </p:spTree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5">
            <a:extLst>
              <a:ext uri="{FF2B5EF4-FFF2-40B4-BE49-F238E27FC236}">
                <a16:creationId xmlns:a16="http://schemas.microsoft.com/office/drawing/2014/main" id="{FC7DEAC0-E659-4AC6-9258-117E121363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288" y="115888"/>
            <a:ext cx="7345362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kumimoji="0" lang="en-US" altLang="zh-CN" sz="2800" b="1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1.3.4 </a:t>
            </a:r>
            <a:r>
              <a:rPr kumimoji="0" lang="zh-CN" altLang="en-US" sz="2800" b="1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温度特性及温度误差补偿</a:t>
            </a:r>
          </a:p>
        </p:txBody>
      </p:sp>
      <p:sp>
        <p:nvSpPr>
          <p:cNvPr id="5" name="Rectangle 8">
            <a:extLst>
              <a:ext uri="{FF2B5EF4-FFF2-40B4-BE49-F238E27FC236}">
                <a16:creationId xmlns:a16="http://schemas.microsoft.com/office/drawing/2014/main" id="{CFB8E151-0208-4D20-B464-651281561B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750" y="1412875"/>
            <a:ext cx="8180388" cy="2574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zh-CN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●</a:t>
            </a:r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砷化铟（</a:t>
            </a:r>
            <a:r>
              <a:rPr lang="en-US" altLang="zh-CN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INAs</a:t>
            </a:r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）的内阻温度系数最小，其次是锗和硅，锑化铟</a:t>
            </a:r>
            <a:r>
              <a:rPr lang="en-US" altLang="zh-CN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18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INSb</a:t>
            </a:r>
            <a:r>
              <a:rPr lang="en-US" altLang="zh-CN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最大；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●</a:t>
            </a:r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除了锑化铟的内阻温度系数为负之外，其余均为正温度系数；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●</a:t>
            </a:r>
            <a:r>
              <a:rPr lang="zh-CN" altLang="en-US" sz="2000" b="1" dirty="0"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硅材料的</a:t>
            </a:r>
            <a:r>
              <a:rPr lang="zh-CN" altLang="en-US" sz="1800" b="1" dirty="0"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霍尔电压的温度系数最小</a:t>
            </a:r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，且在温度范围内是正值；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●</a:t>
            </a:r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其次是砷化铟，它是值在</a:t>
            </a:r>
            <a:r>
              <a:rPr lang="en-US" altLang="zh-CN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50</a:t>
            </a:r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度左右温度下由正变负；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●</a:t>
            </a:r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再次是锗；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●</a:t>
            </a:r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锑化铟的值最大且为负数，在低温下其霍尔电压将是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砷化铟</a:t>
            </a:r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霍尔电压的</a:t>
            </a:r>
            <a:r>
              <a:rPr lang="en-US" altLang="zh-CN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倍，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到了高温，霍尔电压降为平时的</a:t>
            </a:r>
            <a:r>
              <a:rPr lang="en-US" altLang="zh-CN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15%</a:t>
            </a:r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Text Box 7">
            <a:extLst>
              <a:ext uri="{FF2B5EF4-FFF2-40B4-BE49-F238E27FC236}">
                <a16:creationId xmlns:a16="http://schemas.microsoft.com/office/drawing/2014/main" id="{7D04A0C1-DC07-4AFF-A471-70C67DBFC0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" y="1125538"/>
            <a:ext cx="8136048" cy="48623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kumimoji="0" lang="zh-CN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③</a:t>
            </a:r>
            <a:r>
              <a:rPr kumimoji="0"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温度误差补偿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endParaRPr kumimoji="0"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kumimoji="0"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●</a:t>
            </a:r>
            <a:r>
              <a:rPr kumimoji="0"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问题：      恒流源激励</a:t>
            </a:r>
            <a:r>
              <a:rPr kumimoji="0"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可</a:t>
            </a:r>
            <a:r>
              <a:rPr kumimoji="0"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抑制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霍尔</a:t>
            </a: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内阻</a:t>
            </a:r>
            <a:r>
              <a:rPr kumimoji="0"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随温度变化的影响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kumimoji="0"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恒流源激励</a:t>
            </a:r>
            <a:r>
              <a:rPr kumimoji="0"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</a:t>
            </a:r>
            <a:r>
              <a:rPr kumimoji="0"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不能消除</a:t>
            </a:r>
            <a:r>
              <a:rPr kumimoji="0"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灵敏度</a:t>
            </a:r>
            <a:r>
              <a:rPr kumimoji="0"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随温度变化产生的影响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kumimoji="0"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●</a:t>
            </a:r>
            <a:r>
              <a:rPr kumimoji="0"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方法：       保持</a:t>
            </a:r>
            <a:r>
              <a:rPr kumimoji="0" lang="en-US" altLang="zh-CN" sz="2000" b="1" i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</a:t>
            </a:r>
            <a:r>
              <a:rPr kumimoji="0" lang="en-US" altLang="zh-CN" sz="2000" b="1" i="1" baseline="-25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</a:t>
            </a:r>
            <a:r>
              <a:rPr kumimoji="0" lang="en-US" altLang="zh-CN" sz="2000" b="1" i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 </a:t>
            </a:r>
            <a:r>
              <a:rPr kumimoji="0"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之积不变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kumimoji="0"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kumimoji="0"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K</a:t>
            </a:r>
            <a:r>
              <a:rPr kumimoji="0" lang="en-US" altLang="zh-CN" sz="2000" b="1" baseline="-2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</a:t>
            </a:r>
            <a:r>
              <a:rPr kumimoji="0"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随温度升高而增大</a:t>
            </a:r>
            <a:r>
              <a:rPr kumimoji="0"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</a:t>
            </a:r>
            <a:r>
              <a:rPr kumimoji="0"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使激励电流</a:t>
            </a:r>
            <a:r>
              <a:rPr kumimoji="0" lang="en-US" altLang="zh-CN" sz="2000" b="1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I </a:t>
            </a:r>
            <a:r>
              <a:rPr kumimoji="0"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相应减小</a:t>
            </a:r>
            <a:r>
              <a:rPr kumimoji="0"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</a:t>
            </a:r>
            <a:r>
              <a:rPr kumimoji="0"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保持</a:t>
            </a:r>
            <a:r>
              <a:rPr kumimoji="0" lang="en-US" altLang="zh-CN" sz="2000" b="1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K</a:t>
            </a:r>
            <a:r>
              <a:rPr kumimoji="0" lang="en-US" altLang="zh-CN" sz="2000" b="1" i="1" baseline="-2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</a:t>
            </a:r>
            <a:r>
              <a:rPr kumimoji="0" lang="en-US" altLang="zh-CN" sz="2000" b="1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I </a:t>
            </a:r>
            <a:r>
              <a:rPr kumimoji="0"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不变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kumimoji="0"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●</a:t>
            </a:r>
            <a:r>
              <a:rPr kumimoji="0"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实现：       </a:t>
            </a:r>
            <a:endParaRPr kumimoji="0"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kumimoji="0"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</a:t>
            </a:r>
            <a:r>
              <a:rPr kumimoji="0"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并联电阻</a:t>
            </a:r>
            <a:r>
              <a:rPr kumimoji="0" lang="en-US" altLang="zh-CN" sz="2000" b="1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Rp</a:t>
            </a:r>
            <a:endParaRPr kumimoji="0" lang="en-US" altLang="zh-CN" sz="20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kumimoji="0" lang="en-US" altLang="zh-CN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             </a:t>
            </a:r>
            <a:r>
              <a:rPr kumimoji="0"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</a:t>
            </a:r>
            <a:endParaRPr kumimoji="0"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kumimoji="0"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                 </a:t>
            </a:r>
            <a:r>
              <a:rPr kumimoji="0"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使等效激励电流减小</a:t>
            </a:r>
            <a:endParaRPr kumimoji="0"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None/>
            </a:pPr>
            <a:r>
              <a:rPr kumimoji="0"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         </a:t>
            </a:r>
            <a:r>
              <a:rPr kumimoji="0"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其补偿原理的理解通过如下</a:t>
            </a:r>
            <a:r>
              <a:rPr kumimoji="0" lang="en-US" altLang="zh-CN" sz="2000" b="1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Rp</a:t>
            </a:r>
            <a:endParaRPr kumimoji="0" lang="en-US" altLang="zh-CN" sz="20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kumimoji="0"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值的计算来理解。。。</a:t>
            </a:r>
            <a:endParaRPr kumimoji="0"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5299" name="Group 10">
            <a:extLst>
              <a:ext uri="{FF2B5EF4-FFF2-40B4-BE49-F238E27FC236}">
                <a16:creationId xmlns:a16="http://schemas.microsoft.com/office/drawing/2014/main" id="{6400CB58-5461-4487-8219-A6DC26E56D2F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429000" y="3929063"/>
            <a:ext cx="4806950" cy="2071687"/>
            <a:chOff x="1462" y="3390"/>
            <a:chExt cx="9000" cy="4368"/>
          </a:xfrm>
        </p:grpSpPr>
        <p:sp>
          <p:nvSpPr>
            <p:cNvPr id="55303" name="AutoShape 11">
              <a:extLst>
                <a:ext uri="{FF2B5EF4-FFF2-40B4-BE49-F238E27FC236}">
                  <a16:creationId xmlns:a16="http://schemas.microsoft.com/office/drawing/2014/main" id="{37FD6163-2941-4D36-91A9-D557FF919A5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462" y="3390"/>
              <a:ext cx="9000" cy="43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20000"/>
                </a:lnSpc>
                <a:spcBef>
                  <a:spcPct val="0"/>
                </a:spcBef>
                <a:buFontTx/>
                <a:buNone/>
              </a:pPr>
              <a:endParaRPr kumimoji="0" lang="zh-CN" altLang="en-US" sz="2000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55304" name="Text Box 12">
              <a:extLst>
                <a:ext uri="{FF2B5EF4-FFF2-40B4-BE49-F238E27FC236}">
                  <a16:creationId xmlns:a16="http://schemas.microsoft.com/office/drawing/2014/main" id="{3F62DD15-851E-4243-B985-B5ACC8FB5BB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02" y="5574"/>
              <a:ext cx="1260" cy="6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000" b="1"/>
                <a:t>恒流源</a:t>
              </a:r>
              <a:endParaRPr lang="zh-CN" altLang="en-US" sz="2400"/>
            </a:p>
          </p:txBody>
        </p:sp>
        <p:sp>
          <p:nvSpPr>
            <p:cNvPr id="55305" name="Text Box 13">
              <a:extLst>
                <a:ext uri="{FF2B5EF4-FFF2-40B4-BE49-F238E27FC236}">
                  <a16:creationId xmlns:a16="http://schemas.microsoft.com/office/drawing/2014/main" id="{097446FC-AF4E-4719-8D40-98EFC63E562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097" y="4638"/>
              <a:ext cx="540" cy="46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200" b="1"/>
                <a:t>I</a:t>
              </a:r>
              <a:r>
                <a:rPr lang="en-US" altLang="zh-CN" sz="1200" b="1" baseline="-25000"/>
                <a:t>H</a:t>
              </a:r>
              <a:endParaRPr lang="en-US" altLang="zh-CN" sz="2400"/>
            </a:p>
          </p:txBody>
        </p:sp>
        <p:sp>
          <p:nvSpPr>
            <p:cNvPr id="55306" name="Text Box 14">
              <a:extLst>
                <a:ext uri="{FF2B5EF4-FFF2-40B4-BE49-F238E27FC236}">
                  <a16:creationId xmlns:a16="http://schemas.microsoft.com/office/drawing/2014/main" id="{D10F7E72-581A-4E3D-9FA7-7DDC0C77DA0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32" y="4638"/>
              <a:ext cx="540" cy="46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200" b="1"/>
                <a:t>I</a:t>
              </a:r>
              <a:r>
                <a:rPr lang="en-US" altLang="zh-CN" sz="1200" b="1" baseline="-25000"/>
                <a:t>P</a:t>
              </a:r>
              <a:endParaRPr lang="en-US" altLang="zh-CN" sz="2400"/>
            </a:p>
          </p:txBody>
        </p:sp>
        <p:sp>
          <p:nvSpPr>
            <p:cNvPr id="55307" name="Text Box 15">
              <a:extLst>
                <a:ext uri="{FF2B5EF4-FFF2-40B4-BE49-F238E27FC236}">
                  <a16:creationId xmlns:a16="http://schemas.microsoft.com/office/drawing/2014/main" id="{8B64BE2C-5941-464A-BE3C-2A572A55924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757" y="5574"/>
              <a:ext cx="720" cy="46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200" b="1"/>
                <a:t>R</a:t>
              </a:r>
              <a:r>
                <a:rPr lang="en-US" altLang="zh-CN" sz="1200" b="1" baseline="-25000"/>
                <a:t>P</a:t>
              </a:r>
              <a:endParaRPr lang="en-US" altLang="zh-CN" sz="2400"/>
            </a:p>
          </p:txBody>
        </p:sp>
        <p:sp>
          <p:nvSpPr>
            <p:cNvPr id="55308" name="Oval 16">
              <a:extLst>
                <a:ext uri="{FF2B5EF4-FFF2-40B4-BE49-F238E27FC236}">
                  <a16:creationId xmlns:a16="http://schemas.microsoft.com/office/drawing/2014/main" id="{4F9B19DF-2D98-4246-A631-A1976DD069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61" y="5418"/>
              <a:ext cx="567" cy="567"/>
            </a:xfrm>
            <a:prstGeom prst="ellipse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20000"/>
                </a:lnSpc>
                <a:spcBef>
                  <a:spcPct val="0"/>
                </a:spcBef>
                <a:buFontTx/>
                <a:buNone/>
              </a:pPr>
              <a:endParaRPr kumimoji="0" lang="zh-CN" altLang="en-US" sz="2000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55309" name="Line 17">
              <a:extLst>
                <a:ext uri="{FF2B5EF4-FFF2-40B4-BE49-F238E27FC236}">
                  <a16:creationId xmlns:a16="http://schemas.microsoft.com/office/drawing/2014/main" id="{E663646D-490D-4874-8105-B3103E861CA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857" y="5418"/>
              <a:ext cx="1" cy="78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5310" name="Line 18">
              <a:extLst>
                <a:ext uri="{FF2B5EF4-FFF2-40B4-BE49-F238E27FC236}">
                  <a16:creationId xmlns:a16="http://schemas.microsoft.com/office/drawing/2014/main" id="{FCC45669-1758-4550-85D3-8E5D762C632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857" y="4326"/>
              <a:ext cx="1" cy="312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5311" name="Line 19">
              <a:extLst>
                <a:ext uri="{FF2B5EF4-FFF2-40B4-BE49-F238E27FC236}">
                  <a16:creationId xmlns:a16="http://schemas.microsoft.com/office/drawing/2014/main" id="{EC170420-4F52-4159-8E0A-511165FC40C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857" y="4326"/>
              <a:ext cx="3240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5312" name="Line 20">
              <a:extLst>
                <a:ext uri="{FF2B5EF4-FFF2-40B4-BE49-F238E27FC236}">
                  <a16:creationId xmlns:a16="http://schemas.microsoft.com/office/drawing/2014/main" id="{7E15C0A6-198D-4D89-8BFE-49069A02759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857" y="7446"/>
              <a:ext cx="3240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5313" name="Rectangle 21">
              <a:extLst>
                <a:ext uri="{FF2B5EF4-FFF2-40B4-BE49-F238E27FC236}">
                  <a16:creationId xmlns:a16="http://schemas.microsoft.com/office/drawing/2014/main" id="{4F6F8F0F-756E-4E79-AA1F-79AEC0084A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67" y="5418"/>
              <a:ext cx="180" cy="780"/>
            </a:xfrm>
            <a:prstGeom prst="rect">
              <a:avLst/>
            </a:prstGeom>
            <a:solidFill>
              <a:srgbClr val="FFFFFF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20000"/>
                </a:lnSpc>
                <a:spcBef>
                  <a:spcPct val="0"/>
                </a:spcBef>
                <a:buFontTx/>
                <a:buNone/>
              </a:pPr>
              <a:endParaRPr kumimoji="0" lang="zh-CN" altLang="en-US" sz="2000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55314" name="Text Box 22">
              <a:extLst>
                <a:ext uri="{FF2B5EF4-FFF2-40B4-BE49-F238E27FC236}">
                  <a16:creationId xmlns:a16="http://schemas.microsoft.com/office/drawing/2014/main" id="{48753274-598E-45AA-A862-95E8951EEF7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06" y="3510"/>
              <a:ext cx="360" cy="6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400" b="1"/>
                <a:t>I</a:t>
              </a:r>
              <a:endParaRPr lang="en-US" altLang="zh-CN" sz="2400"/>
            </a:p>
          </p:txBody>
        </p:sp>
        <p:sp>
          <p:nvSpPr>
            <p:cNvPr id="55315" name="Line 23">
              <a:extLst>
                <a:ext uri="{FF2B5EF4-FFF2-40B4-BE49-F238E27FC236}">
                  <a16:creationId xmlns:a16="http://schemas.microsoft.com/office/drawing/2014/main" id="{CF436DC1-C81D-4DF3-A4E7-3B412359100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857" y="4074"/>
              <a:ext cx="540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5316" name="Line 24">
              <a:extLst>
                <a:ext uri="{FF2B5EF4-FFF2-40B4-BE49-F238E27FC236}">
                  <a16:creationId xmlns:a16="http://schemas.microsoft.com/office/drawing/2014/main" id="{01A2D143-588D-44D5-B5F1-062BCF88092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357" y="4326"/>
              <a:ext cx="1" cy="109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5317" name="Line 25">
              <a:extLst>
                <a:ext uri="{FF2B5EF4-FFF2-40B4-BE49-F238E27FC236}">
                  <a16:creationId xmlns:a16="http://schemas.microsoft.com/office/drawing/2014/main" id="{0DDBE428-2690-42DF-BA43-1DD50B29D6E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357" y="6198"/>
              <a:ext cx="1" cy="1248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5318" name="Line 26">
              <a:extLst>
                <a:ext uri="{FF2B5EF4-FFF2-40B4-BE49-F238E27FC236}">
                  <a16:creationId xmlns:a16="http://schemas.microsoft.com/office/drawing/2014/main" id="{21AC1BCF-E9A6-4F4E-BCF6-0492E2D3ED6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536" y="4638"/>
              <a:ext cx="1" cy="468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5319" name="Rectangle 27">
              <a:extLst>
                <a:ext uri="{FF2B5EF4-FFF2-40B4-BE49-F238E27FC236}">
                  <a16:creationId xmlns:a16="http://schemas.microsoft.com/office/drawing/2014/main" id="{1B1F74E6-F20E-409C-9277-9E014B1AA6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42" y="5229"/>
              <a:ext cx="540" cy="780"/>
            </a:xfrm>
            <a:prstGeom prst="rect">
              <a:avLst/>
            </a:prstGeom>
            <a:solidFill>
              <a:srgbClr val="FFFFFF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20000"/>
                </a:lnSpc>
                <a:spcBef>
                  <a:spcPct val="0"/>
                </a:spcBef>
                <a:buFontTx/>
                <a:buNone/>
              </a:pPr>
              <a:endParaRPr kumimoji="0" lang="zh-CN" altLang="en-US" sz="2000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55320" name="Line 28">
              <a:extLst>
                <a:ext uri="{FF2B5EF4-FFF2-40B4-BE49-F238E27FC236}">
                  <a16:creationId xmlns:a16="http://schemas.microsoft.com/office/drawing/2014/main" id="{3DAF7D44-665C-4868-B286-FEC398560C1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842" y="5295"/>
              <a:ext cx="540" cy="1"/>
            </a:xfrm>
            <a:prstGeom prst="line">
              <a:avLst/>
            </a:prstGeom>
            <a:noFill/>
            <a:ln w="762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5321" name="Line 29">
              <a:extLst>
                <a:ext uri="{FF2B5EF4-FFF2-40B4-BE49-F238E27FC236}">
                  <a16:creationId xmlns:a16="http://schemas.microsoft.com/office/drawing/2014/main" id="{67EC6CF6-37AC-4DFC-B54C-25529B1F920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831" y="5946"/>
              <a:ext cx="540" cy="1"/>
            </a:xfrm>
            <a:prstGeom prst="line">
              <a:avLst/>
            </a:prstGeom>
            <a:noFill/>
            <a:ln w="762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5322" name="Line 30">
              <a:extLst>
                <a:ext uri="{FF2B5EF4-FFF2-40B4-BE49-F238E27FC236}">
                  <a16:creationId xmlns:a16="http://schemas.microsoft.com/office/drawing/2014/main" id="{F8D1A415-0C8A-43DA-9007-C9E908EB870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382" y="5541"/>
              <a:ext cx="360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5323" name="Line 31">
              <a:extLst>
                <a:ext uri="{FF2B5EF4-FFF2-40B4-BE49-F238E27FC236}">
                  <a16:creationId xmlns:a16="http://schemas.microsoft.com/office/drawing/2014/main" id="{303BF872-C1A7-4FCE-8E39-BD986CA88ED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482" y="5541"/>
              <a:ext cx="360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5324" name="Line 32">
              <a:extLst>
                <a:ext uri="{FF2B5EF4-FFF2-40B4-BE49-F238E27FC236}">
                  <a16:creationId xmlns:a16="http://schemas.microsoft.com/office/drawing/2014/main" id="{6D796B36-2E18-4A67-9859-1FAC2134FAC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482" y="5541"/>
              <a:ext cx="1" cy="93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5325" name="Line 33">
              <a:extLst>
                <a:ext uri="{FF2B5EF4-FFF2-40B4-BE49-F238E27FC236}">
                  <a16:creationId xmlns:a16="http://schemas.microsoft.com/office/drawing/2014/main" id="{30EA98E2-3515-4783-B535-A66C79B865A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482" y="6477"/>
              <a:ext cx="1260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5326" name="Oval 34">
              <a:extLst>
                <a:ext uri="{FF2B5EF4-FFF2-40B4-BE49-F238E27FC236}">
                  <a16:creationId xmlns:a16="http://schemas.microsoft.com/office/drawing/2014/main" id="{33430336-AFDC-4784-913A-CFF4ECDFD9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42" y="5517"/>
              <a:ext cx="57" cy="57"/>
            </a:xfrm>
            <a:prstGeom prst="ellipse">
              <a:avLst/>
            </a:prstGeom>
            <a:solidFill>
              <a:srgbClr val="FFFFFF"/>
            </a:solidFill>
            <a:ln w="12700" algn="ctr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20000"/>
                </a:lnSpc>
                <a:spcBef>
                  <a:spcPct val="0"/>
                </a:spcBef>
                <a:buFontTx/>
                <a:buNone/>
              </a:pPr>
              <a:endParaRPr kumimoji="0" lang="zh-CN" altLang="en-US" sz="2000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55327" name="Oval 35">
              <a:extLst>
                <a:ext uri="{FF2B5EF4-FFF2-40B4-BE49-F238E27FC236}">
                  <a16:creationId xmlns:a16="http://schemas.microsoft.com/office/drawing/2014/main" id="{714C8CA0-D134-41D9-B951-956BF2446E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41" y="6453"/>
              <a:ext cx="57" cy="57"/>
            </a:xfrm>
            <a:prstGeom prst="ellipse">
              <a:avLst/>
            </a:prstGeom>
            <a:solidFill>
              <a:srgbClr val="FFFFFF"/>
            </a:solidFill>
            <a:ln w="12700" algn="ctr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20000"/>
                </a:lnSpc>
                <a:spcBef>
                  <a:spcPct val="0"/>
                </a:spcBef>
                <a:buFontTx/>
                <a:buNone/>
              </a:pPr>
              <a:endParaRPr kumimoji="0" lang="zh-CN" altLang="en-US" sz="2000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55328" name="Text Box 36">
              <a:extLst>
                <a:ext uri="{FF2B5EF4-FFF2-40B4-BE49-F238E27FC236}">
                  <a16:creationId xmlns:a16="http://schemas.microsoft.com/office/drawing/2014/main" id="{97423B45-FAC9-47EC-8794-FF3D40798D4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562" y="5697"/>
              <a:ext cx="720" cy="46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200" b="1"/>
                <a:t>U</a:t>
              </a:r>
              <a:r>
                <a:rPr lang="en-US" altLang="zh-CN" sz="1200" b="1" baseline="-25000"/>
                <a:t>H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zh-CN" sz="2400"/>
            </a:p>
          </p:txBody>
        </p:sp>
        <p:sp>
          <p:nvSpPr>
            <p:cNvPr id="55329" name="Line 37">
              <a:extLst>
                <a:ext uri="{FF2B5EF4-FFF2-40B4-BE49-F238E27FC236}">
                  <a16:creationId xmlns:a16="http://schemas.microsoft.com/office/drawing/2014/main" id="{B4570022-EDC3-4841-9D22-E30C8C740C6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097" y="4326"/>
              <a:ext cx="1" cy="93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5330" name="Line 38">
              <a:extLst>
                <a:ext uri="{FF2B5EF4-FFF2-40B4-BE49-F238E27FC236}">
                  <a16:creationId xmlns:a16="http://schemas.microsoft.com/office/drawing/2014/main" id="{A9583703-6B4E-42D0-81DD-0C0B1E370CC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097" y="5886"/>
              <a:ext cx="1" cy="156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5331" name="Oval 39">
              <a:extLst>
                <a:ext uri="{FF2B5EF4-FFF2-40B4-BE49-F238E27FC236}">
                  <a16:creationId xmlns:a16="http://schemas.microsoft.com/office/drawing/2014/main" id="{8DF6E40D-2779-41F6-88DD-E69C3A7377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37" y="6414"/>
              <a:ext cx="113" cy="113"/>
            </a:xfrm>
            <a:prstGeom prst="ellipse">
              <a:avLst/>
            </a:prstGeom>
            <a:solidFill>
              <a:srgbClr val="FFFFFF"/>
            </a:solidFill>
            <a:ln w="12700" algn="ctr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20000"/>
                </a:lnSpc>
                <a:spcBef>
                  <a:spcPct val="0"/>
                </a:spcBef>
                <a:buFontTx/>
                <a:buNone/>
              </a:pPr>
              <a:endParaRPr kumimoji="0" lang="zh-CN" altLang="en-US" sz="2000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55332" name="Line 40">
              <a:extLst>
                <a:ext uri="{FF2B5EF4-FFF2-40B4-BE49-F238E27FC236}">
                  <a16:creationId xmlns:a16="http://schemas.microsoft.com/office/drawing/2014/main" id="{DB1CB4A6-17A6-4ABF-AEAD-35BC3B9FA30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201" y="4638"/>
              <a:ext cx="1" cy="468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55300" name="Rectangle 41">
            <a:extLst>
              <a:ext uri="{FF2B5EF4-FFF2-40B4-BE49-F238E27FC236}">
                <a16:creationId xmlns:a16="http://schemas.microsoft.com/office/drawing/2014/main" id="{CB1FCF97-2DD8-4D42-B73A-2F5859FB29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08625" y="6092825"/>
            <a:ext cx="2092325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600" b="1">
                <a:latin typeface="微软雅黑" panose="020B0503020204020204" pitchFamily="34" charset="-122"/>
                <a:ea typeface="微软雅黑" panose="020B0503020204020204" pitchFamily="34" charset="-122"/>
              </a:rPr>
              <a:t>恒流源温度补偿电路 </a:t>
            </a:r>
          </a:p>
        </p:txBody>
      </p:sp>
      <p:sp>
        <p:nvSpPr>
          <p:cNvPr id="55301" name="Rectangle 5">
            <a:extLst>
              <a:ext uri="{FF2B5EF4-FFF2-40B4-BE49-F238E27FC236}">
                <a16:creationId xmlns:a16="http://schemas.microsoft.com/office/drawing/2014/main" id="{5FD4B092-02CF-4136-AC99-952CF91787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288" y="115888"/>
            <a:ext cx="7345362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kumimoji="0" lang="en-US" altLang="zh-CN" sz="2800" b="1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1.3.4 </a:t>
            </a:r>
            <a:r>
              <a:rPr kumimoji="0" lang="zh-CN" altLang="en-US" sz="2800" b="1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温度特性及温度误差补偿</a:t>
            </a:r>
          </a:p>
        </p:txBody>
      </p:sp>
      <p:graphicFrame>
        <p:nvGraphicFramePr>
          <p:cNvPr id="55302" name="Object 6">
            <a:extLst>
              <a:ext uri="{FF2B5EF4-FFF2-40B4-BE49-F238E27FC236}">
                <a16:creationId xmlns:a16="http://schemas.microsoft.com/office/drawing/2014/main" id="{64A03657-2797-4058-9073-E0698ABE3B92}"/>
              </a:ext>
            </a:extLst>
          </p:cNvPr>
          <p:cNvGraphicFramePr>
            <a:graphicFrameLocks/>
          </p:cNvGraphicFramePr>
          <p:nvPr/>
        </p:nvGraphicFramePr>
        <p:xfrm>
          <a:off x="3857625" y="1285875"/>
          <a:ext cx="1857375" cy="573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53" name="Equation" r:id="rId4" imgW="749300" imgH="228600" progId="Equation.DSMT4">
                  <p:embed/>
                </p:oleObj>
              </mc:Choice>
              <mc:Fallback>
                <p:oleObj name="Equation" r:id="rId4" imgW="749300" imgH="228600" progId="Equation.DSMT4">
                  <p:embed/>
                  <p:pic>
                    <p:nvPicPr>
                      <p:cNvPr id="0" name="Object 6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57625" y="1285875"/>
                        <a:ext cx="1857375" cy="573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bevel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346" name="Group 10">
            <a:extLst>
              <a:ext uri="{FF2B5EF4-FFF2-40B4-BE49-F238E27FC236}">
                <a16:creationId xmlns:a16="http://schemas.microsoft.com/office/drawing/2014/main" id="{FFA0669A-9BC9-4BC8-AACD-EAA2590F150D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700338" y="1628775"/>
            <a:ext cx="6192837" cy="2668588"/>
            <a:chOff x="1462" y="3390"/>
            <a:chExt cx="9000" cy="4368"/>
          </a:xfrm>
        </p:grpSpPr>
        <p:sp>
          <p:nvSpPr>
            <p:cNvPr id="57356" name="AutoShape 11">
              <a:extLst>
                <a:ext uri="{FF2B5EF4-FFF2-40B4-BE49-F238E27FC236}">
                  <a16:creationId xmlns:a16="http://schemas.microsoft.com/office/drawing/2014/main" id="{8085E144-C944-4CC5-9FBC-03EDC317F8CE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462" y="3390"/>
              <a:ext cx="9000" cy="43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20000"/>
                </a:lnSpc>
                <a:spcBef>
                  <a:spcPct val="0"/>
                </a:spcBef>
                <a:buFontTx/>
                <a:buNone/>
              </a:pPr>
              <a:endParaRPr kumimoji="0" lang="zh-CN" altLang="en-US" sz="2000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57357" name="Text Box 12">
              <a:extLst>
                <a:ext uri="{FF2B5EF4-FFF2-40B4-BE49-F238E27FC236}">
                  <a16:creationId xmlns:a16="http://schemas.microsoft.com/office/drawing/2014/main" id="{A6BE1E6C-D3EC-4297-9550-E4601E9A28B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02" y="5574"/>
              <a:ext cx="1260" cy="6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000" b="1"/>
                <a:t>恒流源</a:t>
              </a:r>
              <a:endParaRPr lang="zh-CN" altLang="en-US" sz="2400"/>
            </a:p>
          </p:txBody>
        </p:sp>
        <p:sp>
          <p:nvSpPr>
            <p:cNvPr id="57358" name="Text Box 13">
              <a:extLst>
                <a:ext uri="{FF2B5EF4-FFF2-40B4-BE49-F238E27FC236}">
                  <a16:creationId xmlns:a16="http://schemas.microsoft.com/office/drawing/2014/main" id="{EF84ADD6-7232-452F-8316-EF49178B33B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097" y="4638"/>
              <a:ext cx="540" cy="46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200" b="1"/>
                <a:t>I</a:t>
              </a:r>
              <a:r>
                <a:rPr lang="en-US" altLang="zh-CN" sz="1200" b="1" baseline="-25000"/>
                <a:t>H</a:t>
              </a:r>
              <a:endParaRPr lang="en-US" altLang="zh-CN" sz="2400"/>
            </a:p>
          </p:txBody>
        </p:sp>
        <p:sp>
          <p:nvSpPr>
            <p:cNvPr id="57359" name="Text Box 14">
              <a:extLst>
                <a:ext uri="{FF2B5EF4-FFF2-40B4-BE49-F238E27FC236}">
                  <a16:creationId xmlns:a16="http://schemas.microsoft.com/office/drawing/2014/main" id="{16C222D0-5759-45EE-A3BD-FEAE7E14D83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32" y="4638"/>
              <a:ext cx="540" cy="46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200" b="1"/>
                <a:t>I</a:t>
              </a:r>
              <a:r>
                <a:rPr lang="en-US" altLang="zh-CN" sz="1200" b="1" baseline="-25000"/>
                <a:t>P</a:t>
              </a:r>
              <a:endParaRPr lang="en-US" altLang="zh-CN" sz="2400"/>
            </a:p>
          </p:txBody>
        </p:sp>
        <p:sp>
          <p:nvSpPr>
            <p:cNvPr id="57360" name="Text Box 15">
              <a:extLst>
                <a:ext uri="{FF2B5EF4-FFF2-40B4-BE49-F238E27FC236}">
                  <a16:creationId xmlns:a16="http://schemas.microsoft.com/office/drawing/2014/main" id="{A8C379BE-2231-452D-9D75-F0F307C8759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757" y="5574"/>
              <a:ext cx="720" cy="46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200" b="1"/>
                <a:t>R</a:t>
              </a:r>
              <a:r>
                <a:rPr lang="en-US" altLang="zh-CN" sz="1200" b="1" baseline="-25000"/>
                <a:t>P</a:t>
              </a:r>
              <a:endParaRPr lang="en-US" altLang="zh-CN" sz="2400"/>
            </a:p>
          </p:txBody>
        </p:sp>
        <p:sp>
          <p:nvSpPr>
            <p:cNvPr id="57361" name="Oval 16">
              <a:extLst>
                <a:ext uri="{FF2B5EF4-FFF2-40B4-BE49-F238E27FC236}">
                  <a16:creationId xmlns:a16="http://schemas.microsoft.com/office/drawing/2014/main" id="{58A051C4-7389-4DE8-98E6-90D166466A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61" y="5418"/>
              <a:ext cx="567" cy="567"/>
            </a:xfrm>
            <a:prstGeom prst="ellipse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20000"/>
                </a:lnSpc>
                <a:spcBef>
                  <a:spcPct val="0"/>
                </a:spcBef>
                <a:buFontTx/>
                <a:buNone/>
              </a:pPr>
              <a:endParaRPr kumimoji="0" lang="zh-CN" altLang="en-US" sz="2000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57362" name="Line 17">
              <a:extLst>
                <a:ext uri="{FF2B5EF4-FFF2-40B4-BE49-F238E27FC236}">
                  <a16:creationId xmlns:a16="http://schemas.microsoft.com/office/drawing/2014/main" id="{2EE911F7-CA7E-45A3-BD25-C7CB3E9D85D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857" y="5418"/>
              <a:ext cx="1" cy="78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363" name="Line 18">
              <a:extLst>
                <a:ext uri="{FF2B5EF4-FFF2-40B4-BE49-F238E27FC236}">
                  <a16:creationId xmlns:a16="http://schemas.microsoft.com/office/drawing/2014/main" id="{4EF01E43-CD28-4BC2-8359-C50DAD2FC65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857" y="4326"/>
              <a:ext cx="1" cy="312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364" name="Line 19">
              <a:extLst>
                <a:ext uri="{FF2B5EF4-FFF2-40B4-BE49-F238E27FC236}">
                  <a16:creationId xmlns:a16="http://schemas.microsoft.com/office/drawing/2014/main" id="{4B44E783-0A63-43C8-8EF5-CCCCD1E653F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857" y="4326"/>
              <a:ext cx="3240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365" name="Line 20">
              <a:extLst>
                <a:ext uri="{FF2B5EF4-FFF2-40B4-BE49-F238E27FC236}">
                  <a16:creationId xmlns:a16="http://schemas.microsoft.com/office/drawing/2014/main" id="{789F7ED6-5D4C-499F-9439-C0C0028BA2C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857" y="7446"/>
              <a:ext cx="3240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366" name="Rectangle 21">
              <a:extLst>
                <a:ext uri="{FF2B5EF4-FFF2-40B4-BE49-F238E27FC236}">
                  <a16:creationId xmlns:a16="http://schemas.microsoft.com/office/drawing/2014/main" id="{E8A480E5-DC5A-4301-A49B-648E1F7029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67" y="5418"/>
              <a:ext cx="180" cy="780"/>
            </a:xfrm>
            <a:prstGeom prst="rect">
              <a:avLst/>
            </a:prstGeom>
            <a:solidFill>
              <a:srgbClr val="FFFFFF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20000"/>
                </a:lnSpc>
                <a:spcBef>
                  <a:spcPct val="0"/>
                </a:spcBef>
                <a:buFontTx/>
                <a:buNone/>
              </a:pPr>
              <a:endParaRPr kumimoji="0" lang="zh-CN" altLang="en-US" sz="2000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57367" name="Text Box 22">
              <a:extLst>
                <a:ext uri="{FF2B5EF4-FFF2-40B4-BE49-F238E27FC236}">
                  <a16:creationId xmlns:a16="http://schemas.microsoft.com/office/drawing/2014/main" id="{4EFB8CE7-B759-4498-82ED-8B4DEF5C594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06" y="3510"/>
              <a:ext cx="360" cy="6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400" b="1"/>
                <a:t>I</a:t>
              </a:r>
              <a:endParaRPr lang="en-US" altLang="zh-CN" sz="2400"/>
            </a:p>
          </p:txBody>
        </p:sp>
        <p:sp>
          <p:nvSpPr>
            <p:cNvPr id="57368" name="Line 23">
              <a:extLst>
                <a:ext uri="{FF2B5EF4-FFF2-40B4-BE49-F238E27FC236}">
                  <a16:creationId xmlns:a16="http://schemas.microsoft.com/office/drawing/2014/main" id="{A91260DD-B32C-4D6A-9676-23727E06D1E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857" y="4074"/>
              <a:ext cx="540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369" name="Line 24">
              <a:extLst>
                <a:ext uri="{FF2B5EF4-FFF2-40B4-BE49-F238E27FC236}">
                  <a16:creationId xmlns:a16="http://schemas.microsoft.com/office/drawing/2014/main" id="{8DA27D04-54B8-4CD3-9DFC-CDB8E9FF0E9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357" y="4326"/>
              <a:ext cx="1" cy="109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370" name="Line 25">
              <a:extLst>
                <a:ext uri="{FF2B5EF4-FFF2-40B4-BE49-F238E27FC236}">
                  <a16:creationId xmlns:a16="http://schemas.microsoft.com/office/drawing/2014/main" id="{C89875B0-1071-4FE5-971D-7997D60D9F4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357" y="6198"/>
              <a:ext cx="1" cy="1248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371" name="Line 26">
              <a:extLst>
                <a:ext uri="{FF2B5EF4-FFF2-40B4-BE49-F238E27FC236}">
                  <a16:creationId xmlns:a16="http://schemas.microsoft.com/office/drawing/2014/main" id="{A52BF167-B238-4EC1-A5AF-4F001FB2CD4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536" y="4638"/>
              <a:ext cx="1" cy="468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372" name="Rectangle 27">
              <a:extLst>
                <a:ext uri="{FF2B5EF4-FFF2-40B4-BE49-F238E27FC236}">
                  <a16:creationId xmlns:a16="http://schemas.microsoft.com/office/drawing/2014/main" id="{2D7AC3B5-89BB-402F-AB34-F0E9800C75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42" y="5229"/>
              <a:ext cx="540" cy="780"/>
            </a:xfrm>
            <a:prstGeom prst="rect">
              <a:avLst/>
            </a:prstGeom>
            <a:solidFill>
              <a:srgbClr val="FFFFFF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20000"/>
                </a:lnSpc>
                <a:spcBef>
                  <a:spcPct val="0"/>
                </a:spcBef>
                <a:buFontTx/>
                <a:buNone/>
              </a:pPr>
              <a:endParaRPr kumimoji="0" lang="zh-CN" altLang="en-US" sz="2000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57373" name="Line 28">
              <a:extLst>
                <a:ext uri="{FF2B5EF4-FFF2-40B4-BE49-F238E27FC236}">
                  <a16:creationId xmlns:a16="http://schemas.microsoft.com/office/drawing/2014/main" id="{6BA2D22C-FC16-409D-9830-4F6CCB7D020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842" y="5295"/>
              <a:ext cx="540" cy="1"/>
            </a:xfrm>
            <a:prstGeom prst="line">
              <a:avLst/>
            </a:prstGeom>
            <a:noFill/>
            <a:ln w="762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374" name="Line 29">
              <a:extLst>
                <a:ext uri="{FF2B5EF4-FFF2-40B4-BE49-F238E27FC236}">
                  <a16:creationId xmlns:a16="http://schemas.microsoft.com/office/drawing/2014/main" id="{37E32951-F352-461F-B6D6-C20456A6F59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831" y="5946"/>
              <a:ext cx="540" cy="1"/>
            </a:xfrm>
            <a:prstGeom prst="line">
              <a:avLst/>
            </a:prstGeom>
            <a:noFill/>
            <a:ln w="762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375" name="Line 30">
              <a:extLst>
                <a:ext uri="{FF2B5EF4-FFF2-40B4-BE49-F238E27FC236}">
                  <a16:creationId xmlns:a16="http://schemas.microsoft.com/office/drawing/2014/main" id="{FB7EF9C7-88D8-4C28-ACBB-CCD51F14B0F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382" y="5541"/>
              <a:ext cx="360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376" name="Line 31">
              <a:extLst>
                <a:ext uri="{FF2B5EF4-FFF2-40B4-BE49-F238E27FC236}">
                  <a16:creationId xmlns:a16="http://schemas.microsoft.com/office/drawing/2014/main" id="{5053938D-3E1B-4DDA-8EFA-6185BDE2D75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482" y="5541"/>
              <a:ext cx="360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377" name="Line 32">
              <a:extLst>
                <a:ext uri="{FF2B5EF4-FFF2-40B4-BE49-F238E27FC236}">
                  <a16:creationId xmlns:a16="http://schemas.microsoft.com/office/drawing/2014/main" id="{2AF86F90-26E2-4872-9B06-90B049204A0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482" y="5541"/>
              <a:ext cx="1" cy="93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378" name="Line 33">
              <a:extLst>
                <a:ext uri="{FF2B5EF4-FFF2-40B4-BE49-F238E27FC236}">
                  <a16:creationId xmlns:a16="http://schemas.microsoft.com/office/drawing/2014/main" id="{6781EA1C-2970-49D1-9F22-614FC43FAFA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482" y="6477"/>
              <a:ext cx="1260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379" name="Oval 34">
              <a:extLst>
                <a:ext uri="{FF2B5EF4-FFF2-40B4-BE49-F238E27FC236}">
                  <a16:creationId xmlns:a16="http://schemas.microsoft.com/office/drawing/2014/main" id="{A7985048-3DB3-4762-8028-0EB9FFB054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42" y="5517"/>
              <a:ext cx="57" cy="57"/>
            </a:xfrm>
            <a:prstGeom prst="ellipse">
              <a:avLst/>
            </a:prstGeom>
            <a:solidFill>
              <a:srgbClr val="FFFFFF"/>
            </a:solidFill>
            <a:ln w="12700" algn="ctr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20000"/>
                </a:lnSpc>
                <a:spcBef>
                  <a:spcPct val="0"/>
                </a:spcBef>
                <a:buFontTx/>
                <a:buNone/>
              </a:pPr>
              <a:endParaRPr kumimoji="0" lang="zh-CN" altLang="en-US" sz="2000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57380" name="Oval 35">
              <a:extLst>
                <a:ext uri="{FF2B5EF4-FFF2-40B4-BE49-F238E27FC236}">
                  <a16:creationId xmlns:a16="http://schemas.microsoft.com/office/drawing/2014/main" id="{2A4D8B29-79BC-472C-9755-25EE307C8D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41" y="6453"/>
              <a:ext cx="57" cy="57"/>
            </a:xfrm>
            <a:prstGeom prst="ellipse">
              <a:avLst/>
            </a:prstGeom>
            <a:solidFill>
              <a:srgbClr val="FFFFFF"/>
            </a:solidFill>
            <a:ln w="12700" algn="ctr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20000"/>
                </a:lnSpc>
                <a:spcBef>
                  <a:spcPct val="0"/>
                </a:spcBef>
                <a:buFontTx/>
                <a:buNone/>
              </a:pPr>
              <a:endParaRPr kumimoji="0" lang="zh-CN" altLang="en-US" sz="2000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57381" name="Text Box 36">
              <a:extLst>
                <a:ext uri="{FF2B5EF4-FFF2-40B4-BE49-F238E27FC236}">
                  <a16:creationId xmlns:a16="http://schemas.microsoft.com/office/drawing/2014/main" id="{19BD5156-29A3-4C7E-B551-2D78207F4B0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562" y="5697"/>
              <a:ext cx="720" cy="46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200" b="1"/>
                <a:t>U</a:t>
              </a:r>
              <a:r>
                <a:rPr lang="en-US" altLang="zh-CN" sz="1200" b="1" baseline="-25000"/>
                <a:t>H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zh-CN" sz="2400"/>
            </a:p>
          </p:txBody>
        </p:sp>
        <p:sp>
          <p:nvSpPr>
            <p:cNvPr id="57382" name="Line 37">
              <a:extLst>
                <a:ext uri="{FF2B5EF4-FFF2-40B4-BE49-F238E27FC236}">
                  <a16:creationId xmlns:a16="http://schemas.microsoft.com/office/drawing/2014/main" id="{4CF41D7E-5CF0-4F1B-9674-02D1C33D740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097" y="4326"/>
              <a:ext cx="1" cy="93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383" name="Line 38">
              <a:extLst>
                <a:ext uri="{FF2B5EF4-FFF2-40B4-BE49-F238E27FC236}">
                  <a16:creationId xmlns:a16="http://schemas.microsoft.com/office/drawing/2014/main" id="{829E0905-B664-49D4-85F0-8F7B7376B26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097" y="5886"/>
              <a:ext cx="1" cy="156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384" name="Oval 39">
              <a:extLst>
                <a:ext uri="{FF2B5EF4-FFF2-40B4-BE49-F238E27FC236}">
                  <a16:creationId xmlns:a16="http://schemas.microsoft.com/office/drawing/2014/main" id="{DBC656F1-379C-435D-93A2-E9741D2E88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37" y="6414"/>
              <a:ext cx="113" cy="113"/>
            </a:xfrm>
            <a:prstGeom prst="ellipse">
              <a:avLst/>
            </a:prstGeom>
            <a:solidFill>
              <a:srgbClr val="FFFFFF"/>
            </a:solidFill>
            <a:ln w="12700" algn="ctr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20000"/>
                </a:lnSpc>
                <a:spcBef>
                  <a:spcPct val="0"/>
                </a:spcBef>
                <a:buFontTx/>
                <a:buNone/>
              </a:pPr>
              <a:endParaRPr kumimoji="0" lang="zh-CN" altLang="en-US" sz="2000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57385" name="Line 40">
              <a:extLst>
                <a:ext uri="{FF2B5EF4-FFF2-40B4-BE49-F238E27FC236}">
                  <a16:creationId xmlns:a16="http://schemas.microsoft.com/office/drawing/2014/main" id="{A3527891-EBB6-4CCC-AC40-0966BBBEBCC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201" y="4638"/>
              <a:ext cx="1" cy="468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57347" name="Rectangle 41">
            <a:extLst>
              <a:ext uri="{FF2B5EF4-FFF2-40B4-BE49-F238E27FC236}">
                <a16:creationId xmlns:a16="http://schemas.microsoft.com/office/drawing/2014/main" id="{C4A01AF4-2363-4C35-9DE3-CAFB23A687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24525" y="4508500"/>
            <a:ext cx="255746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</a:rPr>
              <a:t>恒流源温度补偿电路 </a:t>
            </a:r>
          </a:p>
        </p:txBody>
      </p:sp>
      <p:sp>
        <p:nvSpPr>
          <p:cNvPr id="57348" name="Rectangle 5">
            <a:extLst>
              <a:ext uri="{FF2B5EF4-FFF2-40B4-BE49-F238E27FC236}">
                <a16:creationId xmlns:a16="http://schemas.microsoft.com/office/drawing/2014/main" id="{2160E58D-65F2-40C5-9465-DE256454A4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288" y="115888"/>
            <a:ext cx="7345362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kumimoji="0" lang="en-US" altLang="zh-CN" sz="2800" b="1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1.3.4 </a:t>
            </a:r>
            <a:r>
              <a:rPr kumimoji="0" lang="zh-CN" altLang="en-US" sz="2800" b="1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温度特性及温度误差补偿</a:t>
            </a:r>
          </a:p>
        </p:txBody>
      </p:sp>
      <p:sp>
        <p:nvSpPr>
          <p:cNvPr id="57349" name="Text Box 7">
            <a:extLst>
              <a:ext uri="{FF2B5EF4-FFF2-40B4-BE49-F238E27FC236}">
                <a16:creationId xmlns:a16="http://schemas.microsoft.com/office/drawing/2014/main" id="{A71C7B89-D901-45EA-807D-4DAF85C83D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7188" y="1071563"/>
            <a:ext cx="3708400" cy="49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kumimoji="0" lang="en-US" altLang="zh-CN" sz="2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●</a:t>
            </a:r>
            <a:r>
              <a:rPr kumimoji="0" lang="zh-CN" altLang="en-US" sz="2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补偿电阻计算（</a:t>
            </a:r>
            <a:r>
              <a:rPr kumimoji="0" lang="en-US" altLang="zh-CN" sz="2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kumimoji="0" lang="zh-CN" altLang="en-US" sz="2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）：       </a:t>
            </a:r>
          </a:p>
        </p:txBody>
      </p:sp>
      <p:graphicFrame>
        <p:nvGraphicFramePr>
          <p:cNvPr id="57350" name="Object 2">
            <a:extLst>
              <a:ext uri="{FF2B5EF4-FFF2-40B4-BE49-F238E27FC236}">
                <a16:creationId xmlns:a16="http://schemas.microsoft.com/office/drawing/2014/main" id="{B480961B-55CB-44C8-93FE-30F6AAE2B42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00125" y="4786313"/>
          <a:ext cx="4262438" cy="973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422" name="Equation" r:id="rId3" imgW="2222500" imgH="508000" progId="Equation.DSMT4">
                  <p:embed/>
                </p:oleObj>
              </mc:Choice>
              <mc:Fallback>
                <p:oleObj name="Equation" r:id="rId3" imgW="2222500" imgH="508000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0125" y="4786313"/>
                        <a:ext cx="4262438" cy="9731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7351" name="Rectangle 41">
            <a:extLst>
              <a:ext uri="{FF2B5EF4-FFF2-40B4-BE49-F238E27FC236}">
                <a16:creationId xmlns:a16="http://schemas.microsoft.com/office/drawing/2014/main" id="{F4A0209B-1E9B-4CCF-BDA0-012D61F7EC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4375" y="1643063"/>
            <a:ext cx="32893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800" b="1">
                <a:latin typeface="微软雅黑" panose="020B0503020204020204" pitchFamily="34" charset="-122"/>
                <a:ea typeface="微软雅黑" panose="020B0503020204020204" pitchFamily="34" charset="-122"/>
              </a:rPr>
              <a:t>温度为</a:t>
            </a:r>
            <a:r>
              <a:rPr lang="en-US" altLang="zh-CN" sz="1800" b="1">
                <a:latin typeface="微软雅黑" panose="020B0503020204020204" pitchFamily="34" charset="-122"/>
                <a:ea typeface="微软雅黑" panose="020B0503020204020204" pitchFamily="34" charset="-122"/>
              </a:rPr>
              <a:t>t</a:t>
            </a:r>
            <a:r>
              <a:rPr lang="en-US" altLang="zh-CN" sz="1800" b="1" baseline="-25000"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sz="1800" b="1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1800" b="1">
                <a:latin typeface="微软雅黑" panose="020B0503020204020204" pitchFamily="34" charset="-122"/>
                <a:ea typeface="微软雅黑" panose="020B0503020204020204" pitchFamily="34" charset="-122"/>
              </a:rPr>
              <a:t>t</a:t>
            </a:r>
            <a:r>
              <a:rPr lang="zh-CN" altLang="en-US" sz="1800" b="1">
                <a:latin typeface="微软雅黑" panose="020B0503020204020204" pitchFamily="34" charset="-122"/>
                <a:ea typeface="微软雅黑" panose="020B0503020204020204" pitchFamily="34" charset="-122"/>
              </a:rPr>
              <a:t>时的激励电流为：</a:t>
            </a:r>
          </a:p>
        </p:txBody>
      </p:sp>
      <p:graphicFrame>
        <p:nvGraphicFramePr>
          <p:cNvPr id="57352" name="Object 37">
            <a:extLst>
              <a:ext uri="{FF2B5EF4-FFF2-40B4-BE49-F238E27FC236}">
                <a16:creationId xmlns:a16="http://schemas.microsoft.com/office/drawing/2014/main" id="{C5A6BF46-D900-43C5-9332-0B159D129E1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50900" y="2000250"/>
          <a:ext cx="4035425" cy="1571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423" name="Equation" r:id="rId5" imgW="2412720" imgH="939600" progId="Equation.DSMT4">
                  <p:embed/>
                </p:oleObj>
              </mc:Choice>
              <mc:Fallback>
                <p:oleObj name="Equation" r:id="rId5" imgW="2412720" imgH="939600" progId="Equation.DSMT4">
                  <p:embed/>
                  <p:pic>
                    <p:nvPicPr>
                      <p:cNvPr id="0" name="Object 3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0900" y="2000250"/>
                        <a:ext cx="4035425" cy="1571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7353" name="Rectangle 41">
            <a:extLst>
              <a:ext uri="{FF2B5EF4-FFF2-40B4-BE49-F238E27FC236}">
                <a16:creationId xmlns:a16="http://schemas.microsoft.com/office/drawing/2014/main" id="{CFBDEE9D-6D53-4FC5-A257-FB1F4FEFBD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28750" y="3714750"/>
            <a:ext cx="3163888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600" b="1">
                <a:latin typeface="微软雅黑" panose="020B0503020204020204" pitchFamily="34" charset="-122"/>
                <a:ea typeface="微软雅黑" panose="020B0503020204020204" pitchFamily="34" charset="-122"/>
              </a:rPr>
              <a:t>式中</a:t>
            </a:r>
            <a:r>
              <a:rPr lang="el-GR" altLang="zh-CN" sz="1600" b="1">
                <a:ea typeface="微软雅黑" panose="020B0503020204020204" pitchFamily="34" charset="-122"/>
                <a:cs typeface="Times New Roman" panose="02020603050405020304" pitchFamily="18" charset="0"/>
              </a:rPr>
              <a:t>β</a:t>
            </a:r>
            <a:r>
              <a:rPr lang="zh-CN" altLang="en-US" sz="1600" b="1">
                <a:ea typeface="微软雅黑" panose="020B0503020204020204" pitchFamily="34" charset="-122"/>
                <a:cs typeface="Times New Roman" panose="02020603050405020304" pitchFamily="18" charset="0"/>
              </a:rPr>
              <a:t>为霍尔元件的电阻温度系数</a:t>
            </a:r>
            <a:endParaRPr lang="zh-CN" altLang="en-US" sz="16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7354" name="Rectangle 41">
            <a:extLst>
              <a:ext uri="{FF2B5EF4-FFF2-40B4-BE49-F238E27FC236}">
                <a16:creationId xmlns:a16="http://schemas.microsoft.com/office/drawing/2014/main" id="{43C132D6-9738-44B4-AE48-82320B9E4A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4375" y="4357688"/>
            <a:ext cx="226218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800" b="1">
                <a:latin typeface="微软雅黑" panose="020B0503020204020204" pitchFamily="34" charset="-122"/>
                <a:ea typeface="微软雅黑" panose="020B0503020204020204" pitchFamily="34" charset="-122"/>
              </a:rPr>
              <a:t>对应的霍尔电压为：</a:t>
            </a:r>
          </a:p>
        </p:txBody>
      </p:sp>
      <p:sp>
        <p:nvSpPr>
          <p:cNvPr id="57355" name="Rectangle 41">
            <a:extLst>
              <a:ext uri="{FF2B5EF4-FFF2-40B4-BE49-F238E27FC236}">
                <a16:creationId xmlns:a16="http://schemas.microsoft.com/office/drawing/2014/main" id="{58F16841-C1AE-46F0-83F7-D66FF8F1DE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00188" y="5786438"/>
            <a:ext cx="3376612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600" b="1">
                <a:latin typeface="微软雅黑" panose="020B0503020204020204" pitchFamily="34" charset="-122"/>
                <a:ea typeface="微软雅黑" panose="020B0503020204020204" pitchFamily="34" charset="-122"/>
              </a:rPr>
              <a:t>式中</a:t>
            </a:r>
            <a:r>
              <a:rPr lang="el-GR" altLang="zh-CN" sz="1600" b="1">
                <a:ea typeface="微软雅黑" panose="020B0503020204020204" pitchFamily="34" charset="-122"/>
                <a:cs typeface="Times New Roman" panose="02020603050405020304" pitchFamily="18" charset="0"/>
              </a:rPr>
              <a:t>α</a:t>
            </a:r>
            <a:r>
              <a:rPr lang="zh-CN" altLang="en-US" sz="1600" b="1">
                <a:ea typeface="微软雅黑" panose="020B0503020204020204" pitchFamily="34" charset="-122"/>
                <a:cs typeface="Times New Roman" panose="02020603050405020304" pitchFamily="18" charset="0"/>
              </a:rPr>
              <a:t>为霍尔元件灵敏度的温度系数</a:t>
            </a:r>
            <a:endParaRPr lang="zh-CN" altLang="en-US" sz="16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370" name="Group 10">
            <a:extLst>
              <a:ext uri="{FF2B5EF4-FFF2-40B4-BE49-F238E27FC236}">
                <a16:creationId xmlns:a16="http://schemas.microsoft.com/office/drawing/2014/main" id="{9A5B1E83-26AD-4ED9-80C6-5D03132C6DE9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771775" y="2924175"/>
            <a:ext cx="6192838" cy="2670175"/>
            <a:chOff x="1462" y="3390"/>
            <a:chExt cx="9000" cy="4368"/>
          </a:xfrm>
        </p:grpSpPr>
        <p:sp>
          <p:nvSpPr>
            <p:cNvPr id="58379" name="AutoShape 11">
              <a:extLst>
                <a:ext uri="{FF2B5EF4-FFF2-40B4-BE49-F238E27FC236}">
                  <a16:creationId xmlns:a16="http://schemas.microsoft.com/office/drawing/2014/main" id="{5B0FB207-9B09-4878-8BA3-F3B44DD11A1F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462" y="3390"/>
              <a:ext cx="9000" cy="43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20000"/>
                </a:lnSpc>
                <a:spcBef>
                  <a:spcPct val="0"/>
                </a:spcBef>
                <a:buFontTx/>
                <a:buNone/>
              </a:pPr>
              <a:endParaRPr kumimoji="0" lang="zh-CN" altLang="en-US" sz="2000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58380" name="Text Box 12">
              <a:extLst>
                <a:ext uri="{FF2B5EF4-FFF2-40B4-BE49-F238E27FC236}">
                  <a16:creationId xmlns:a16="http://schemas.microsoft.com/office/drawing/2014/main" id="{F1F38C3A-1F74-491F-9784-034EA84461A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02" y="5574"/>
              <a:ext cx="1260" cy="6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000" b="1"/>
                <a:t>恒流源</a:t>
              </a:r>
              <a:endParaRPr lang="zh-CN" altLang="en-US" sz="2400"/>
            </a:p>
          </p:txBody>
        </p:sp>
        <p:sp>
          <p:nvSpPr>
            <p:cNvPr id="58381" name="Text Box 13">
              <a:extLst>
                <a:ext uri="{FF2B5EF4-FFF2-40B4-BE49-F238E27FC236}">
                  <a16:creationId xmlns:a16="http://schemas.microsoft.com/office/drawing/2014/main" id="{D8E1E650-0D44-475F-9B73-D2B08FEB6B5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097" y="4638"/>
              <a:ext cx="540" cy="46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200" b="1"/>
                <a:t>I</a:t>
              </a:r>
              <a:r>
                <a:rPr lang="en-US" altLang="zh-CN" sz="1200" b="1" baseline="-25000"/>
                <a:t>H</a:t>
              </a:r>
              <a:endParaRPr lang="en-US" altLang="zh-CN" sz="2400"/>
            </a:p>
          </p:txBody>
        </p:sp>
        <p:sp>
          <p:nvSpPr>
            <p:cNvPr id="58382" name="Text Box 14">
              <a:extLst>
                <a:ext uri="{FF2B5EF4-FFF2-40B4-BE49-F238E27FC236}">
                  <a16:creationId xmlns:a16="http://schemas.microsoft.com/office/drawing/2014/main" id="{5DE067DB-A811-4727-9CEC-C1729FDAA79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32" y="4638"/>
              <a:ext cx="540" cy="46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200" b="1"/>
                <a:t>I</a:t>
              </a:r>
              <a:r>
                <a:rPr lang="en-US" altLang="zh-CN" sz="1200" b="1" baseline="-25000"/>
                <a:t>P</a:t>
              </a:r>
              <a:endParaRPr lang="en-US" altLang="zh-CN" sz="2400"/>
            </a:p>
          </p:txBody>
        </p:sp>
        <p:sp>
          <p:nvSpPr>
            <p:cNvPr id="58383" name="Text Box 15">
              <a:extLst>
                <a:ext uri="{FF2B5EF4-FFF2-40B4-BE49-F238E27FC236}">
                  <a16:creationId xmlns:a16="http://schemas.microsoft.com/office/drawing/2014/main" id="{66AD77B1-4CB2-42AE-850B-339420A1D4F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757" y="5574"/>
              <a:ext cx="720" cy="46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200" b="1"/>
                <a:t>R</a:t>
              </a:r>
              <a:r>
                <a:rPr lang="en-US" altLang="zh-CN" sz="1200" b="1" baseline="-25000"/>
                <a:t>P</a:t>
              </a:r>
              <a:endParaRPr lang="en-US" altLang="zh-CN" sz="2400"/>
            </a:p>
          </p:txBody>
        </p:sp>
        <p:sp>
          <p:nvSpPr>
            <p:cNvPr id="58384" name="Oval 16">
              <a:extLst>
                <a:ext uri="{FF2B5EF4-FFF2-40B4-BE49-F238E27FC236}">
                  <a16:creationId xmlns:a16="http://schemas.microsoft.com/office/drawing/2014/main" id="{8E520BE9-45A4-48E2-B44F-2227DD1875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61" y="5418"/>
              <a:ext cx="567" cy="567"/>
            </a:xfrm>
            <a:prstGeom prst="ellipse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20000"/>
                </a:lnSpc>
                <a:spcBef>
                  <a:spcPct val="0"/>
                </a:spcBef>
                <a:buFontTx/>
                <a:buNone/>
              </a:pPr>
              <a:endParaRPr kumimoji="0" lang="zh-CN" altLang="en-US" sz="2000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58385" name="Line 17">
              <a:extLst>
                <a:ext uri="{FF2B5EF4-FFF2-40B4-BE49-F238E27FC236}">
                  <a16:creationId xmlns:a16="http://schemas.microsoft.com/office/drawing/2014/main" id="{8EDBDE4D-0B48-4893-AF4B-1D323722035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857" y="5418"/>
              <a:ext cx="1" cy="78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8386" name="Line 18">
              <a:extLst>
                <a:ext uri="{FF2B5EF4-FFF2-40B4-BE49-F238E27FC236}">
                  <a16:creationId xmlns:a16="http://schemas.microsoft.com/office/drawing/2014/main" id="{5EE1653F-AFB1-4716-AD28-2D4F610365F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857" y="4326"/>
              <a:ext cx="1" cy="312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8387" name="Line 19">
              <a:extLst>
                <a:ext uri="{FF2B5EF4-FFF2-40B4-BE49-F238E27FC236}">
                  <a16:creationId xmlns:a16="http://schemas.microsoft.com/office/drawing/2014/main" id="{7795D2A6-9C6F-4EDF-8058-A227A64E0F2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857" y="4326"/>
              <a:ext cx="3240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8388" name="Line 20">
              <a:extLst>
                <a:ext uri="{FF2B5EF4-FFF2-40B4-BE49-F238E27FC236}">
                  <a16:creationId xmlns:a16="http://schemas.microsoft.com/office/drawing/2014/main" id="{05EB534E-B9BB-498D-8AFE-C6584F661FC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857" y="7446"/>
              <a:ext cx="3240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8389" name="Rectangle 21">
              <a:extLst>
                <a:ext uri="{FF2B5EF4-FFF2-40B4-BE49-F238E27FC236}">
                  <a16:creationId xmlns:a16="http://schemas.microsoft.com/office/drawing/2014/main" id="{3B08E90A-ED86-4957-8D14-E7C3BF5794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67" y="5418"/>
              <a:ext cx="180" cy="780"/>
            </a:xfrm>
            <a:prstGeom prst="rect">
              <a:avLst/>
            </a:prstGeom>
            <a:solidFill>
              <a:srgbClr val="FFFFFF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20000"/>
                </a:lnSpc>
                <a:spcBef>
                  <a:spcPct val="0"/>
                </a:spcBef>
                <a:buFontTx/>
                <a:buNone/>
              </a:pPr>
              <a:endParaRPr kumimoji="0" lang="zh-CN" altLang="en-US" sz="2000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58390" name="Text Box 22">
              <a:extLst>
                <a:ext uri="{FF2B5EF4-FFF2-40B4-BE49-F238E27FC236}">
                  <a16:creationId xmlns:a16="http://schemas.microsoft.com/office/drawing/2014/main" id="{C99F4C0F-59DE-41C6-96FF-F4D36F85463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06" y="3510"/>
              <a:ext cx="360" cy="6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400" b="1"/>
                <a:t>I</a:t>
              </a:r>
              <a:endParaRPr lang="en-US" altLang="zh-CN" sz="2400"/>
            </a:p>
          </p:txBody>
        </p:sp>
        <p:sp>
          <p:nvSpPr>
            <p:cNvPr id="58391" name="Line 23">
              <a:extLst>
                <a:ext uri="{FF2B5EF4-FFF2-40B4-BE49-F238E27FC236}">
                  <a16:creationId xmlns:a16="http://schemas.microsoft.com/office/drawing/2014/main" id="{9F3FEDB5-E03D-4652-9C86-7DB66B469BD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857" y="4074"/>
              <a:ext cx="540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8392" name="Line 24">
              <a:extLst>
                <a:ext uri="{FF2B5EF4-FFF2-40B4-BE49-F238E27FC236}">
                  <a16:creationId xmlns:a16="http://schemas.microsoft.com/office/drawing/2014/main" id="{1C0A6F17-6DA1-46A1-A6EB-29587FA7682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357" y="4326"/>
              <a:ext cx="1" cy="109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8393" name="Line 25">
              <a:extLst>
                <a:ext uri="{FF2B5EF4-FFF2-40B4-BE49-F238E27FC236}">
                  <a16:creationId xmlns:a16="http://schemas.microsoft.com/office/drawing/2014/main" id="{314B8576-0065-491A-A397-03BAC86F7FA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357" y="6198"/>
              <a:ext cx="1" cy="1248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8394" name="Line 26">
              <a:extLst>
                <a:ext uri="{FF2B5EF4-FFF2-40B4-BE49-F238E27FC236}">
                  <a16:creationId xmlns:a16="http://schemas.microsoft.com/office/drawing/2014/main" id="{492EC5F1-B9F9-426E-9286-AD7CCFC065D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536" y="4638"/>
              <a:ext cx="1" cy="468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8395" name="Rectangle 27">
              <a:extLst>
                <a:ext uri="{FF2B5EF4-FFF2-40B4-BE49-F238E27FC236}">
                  <a16:creationId xmlns:a16="http://schemas.microsoft.com/office/drawing/2014/main" id="{70CC8020-18EF-48B0-9A58-3A260D808C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42" y="5229"/>
              <a:ext cx="540" cy="780"/>
            </a:xfrm>
            <a:prstGeom prst="rect">
              <a:avLst/>
            </a:prstGeom>
            <a:solidFill>
              <a:srgbClr val="FFFFFF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20000"/>
                </a:lnSpc>
                <a:spcBef>
                  <a:spcPct val="0"/>
                </a:spcBef>
                <a:buFontTx/>
                <a:buNone/>
              </a:pPr>
              <a:endParaRPr kumimoji="0" lang="zh-CN" altLang="en-US" sz="2000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58396" name="Line 28">
              <a:extLst>
                <a:ext uri="{FF2B5EF4-FFF2-40B4-BE49-F238E27FC236}">
                  <a16:creationId xmlns:a16="http://schemas.microsoft.com/office/drawing/2014/main" id="{9FEB81AD-46EB-4B54-85B7-4A51EF29F00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842" y="5295"/>
              <a:ext cx="540" cy="1"/>
            </a:xfrm>
            <a:prstGeom prst="line">
              <a:avLst/>
            </a:prstGeom>
            <a:noFill/>
            <a:ln w="762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8397" name="Line 29">
              <a:extLst>
                <a:ext uri="{FF2B5EF4-FFF2-40B4-BE49-F238E27FC236}">
                  <a16:creationId xmlns:a16="http://schemas.microsoft.com/office/drawing/2014/main" id="{B58A07EB-E3B9-4E27-AD5C-38BCEE1E713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831" y="5946"/>
              <a:ext cx="540" cy="1"/>
            </a:xfrm>
            <a:prstGeom prst="line">
              <a:avLst/>
            </a:prstGeom>
            <a:noFill/>
            <a:ln w="762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8398" name="Line 30">
              <a:extLst>
                <a:ext uri="{FF2B5EF4-FFF2-40B4-BE49-F238E27FC236}">
                  <a16:creationId xmlns:a16="http://schemas.microsoft.com/office/drawing/2014/main" id="{BF86A24C-D609-4EDF-8935-FDF43F4A5D0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382" y="5541"/>
              <a:ext cx="360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8399" name="Line 31">
              <a:extLst>
                <a:ext uri="{FF2B5EF4-FFF2-40B4-BE49-F238E27FC236}">
                  <a16:creationId xmlns:a16="http://schemas.microsoft.com/office/drawing/2014/main" id="{95C2DA80-8600-4521-B9FF-2950AFC09B9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482" y="5541"/>
              <a:ext cx="360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8400" name="Line 32">
              <a:extLst>
                <a:ext uri="{FF2B5EF4-FFF2-40B4-BE49-F238E27FC236}">
                  <a16:creationId xmlns:a16="http://schemas.microsoft.com/office/drawing/2014/main" id="{F93C76B5-6942-4D5E-9099-24C443590D3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482" y="5541"/>
              <a:ext cx="1" cy="93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8401" name="Line 33">
              <a:extLst>
                <a:ext uri="{FF2B5EF4-FFF2-40B4-BE49-F238E27FC236}">
                  <a16:creationId xmlns:a16="http://schemas.microsoft.com/office/drawing/2014/main" id="{9E24A8E1-5025-42D4-8FB0-AE6A6A85CC3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482" y="6477"/>
              <a:ext cx="1260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8402" name="Oval 34">
              <a:extLst>
                <a:ext uri="{FF2B5EF4-FFF2-40B4-BE49-F238E27FC236}">
                  <a16:creationId xmlns:a16="http://schemas.microsoft.com/office/drawing/2014/main" id="{29A5DED7-728A-46E4-8046-FE37E68A31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42" y="5517"/>
              <a:ext cx="57" cy="57"/>
            </a:xfrm>
            <a:prstGeom prst="ellipse">
              <a:avLst/>
            </a:prstGeom>
            <a:solidFill>
              <a:srgbClr val="FFFFFF"/>
            </a:solidFill>
            <a:ln w="12700" algn="ctr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20000"/>
                </a:lnSpc>
                <a:spcBef>
                  <a:spcPct val="0"/>
                </a:spcBef>
                <a:buFontTx/>
                <a:buNone/>
              </a:pPr>
              <a:endParaRPr kumimoji="0" lang="zh-CN" altLang="en-US" sz="2000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58403" name="Oval 35">
              <a:extLst>
                <a:ext uri="{FF2B5EF4-FFF2-40B4-BE49-F238E27FC236}">
                  <a16:creationId xmlns:a16="http://schemas.microsoft.com/office/drawing/2014/main" id="{C7B515B9-6A6F-4E7D-B89F-1BB8263E2F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41" y="6453"/>
              <a:ext cx="57" cy="57"/>
            </a:xfrm>
            <a:prstGeom prst="ellipse">
              <a:avLst/>
            </a:prstGeom>
            <a:solidFill>
              <a:srgbClr val="FFFFFF"/>
            </a:solidFill>
            <a:ln w="12700" algn="ctr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20000"/>
                </a:lnSpc>
                <a:spcBef>
                  <a:spcPct val="0"/>
                </a:spcBef>
                <a:buFontTx/>
                <a:buNone/>
              </a:pPr>
              <a:endParaRPr kumimoji="0" lang="zh-CN" altLang="en-US" sz="2000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58404" name="Text Box 36">
              <a:extLst>
                <a:ext uri="{FF2B5EF4-FFF2-40B4-BE49-F238E27FC236}">
                  <a16:creationId xmlns:a16="http://schemas.microsoft.com/office/drawing/2014/main" id="{CC73C97F-6B8A-48BB-8D47-BDC98FD43C0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562" y="5697"/>
              <a:ext cx="720" cy="46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200" b="1"/>
                <a:t>U</a:t>
              </a:r>
              <a:r>
                <a:rPr lang="en-US" altLang="zh-CN" sz="1200" b="1" baseline="-25000"/>
                <a:t>H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zh-CN" sz="2400"/>
            </a:p>
          </p:txBody>
        </p:sp>
        <p:sp>
          <p:nvSpPr>
            <p:cNvPr id="58405" name="Line 37">
              <a:extLst>
                <a:ext uri="{FF2B5EF4-FFF2-40B4-BE49-F238E27FC236}">
                  <a16:creationId xmlns:a16="http://schemas.microsoft.com/office/drawing/2014/main" id="{C724DCAB-9A03-4B8C-88B3-A95C39BD0F4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097" y="4326"/>
              <a:ext cx="1" cy="93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8406" name="Line 38">
              <a:extLst>
                <a:ext uri="{FF2B5EF4-FFF2-40B4-BE49-F238E27FC236}">
                  <a16:creationId xmlns:a16="http://schemas.microsoft.com/office/drawing/2014/main" id="{5BFF0521-CA03-4FD3-848A-E1717DDFB36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097" y="5886"/>
              <a:ext cx="1" cy="156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8407" name="Oval 39">
              <a:extLst>
                <a:ext uri="{FF2B5EF4-FFF2-40B4-BE49-F238E27FC236}">
                  <a16:creationId xmlns:a16="http://schemas.microsoft.com/office/drawing/2014/main" id="{94D607EA-6313-4845-9B7F-0FAEEEBA48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37" y="6414"/>
              <a:ext cx="113" cy="113"/>
            </a:xfrm>
            <a:prstGeom prst="ellipse">
              <a:avLst/>
            </a:prstGeom>
            <a:solidFill>
              <a:srgbClr val="FFFFFF"/>
            </a:solidFill>
            <a:ln w="12700" algn="ctr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20000"/>
                </a:lnSpc>
                <a:spcBef>
                  <a:spcPct val="0"/>
                </a:spcBef>
                <a:buFontTx/>
                <a:buNone/>
              </a:pPr>
              <a:endParaRPr kumimoji="0" lang="zh-CN" altLang="en-US" sz="2000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58408" name="Line 40">
              <a:extLst>
                <a:ext uri="{FF2B5EF4-FFF2-40B4-BE49-F238E27FC236}">
                  <a16:creationId xmlns:a16="http://schemas.microsoft.com/office/drawing/2014/main" id="{4CD56EF9-B307-4C60-A6AC-2D294318811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201" y="4638"/>
              <a:ext cx="1" cy="468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58371" name="Rectangle 41">
            <a:extLst>
              <a:ext uri="{FF2B5EF4-FFF2-40B4-BE49-F238E27FC236}">
                <a16:creationId xmlns:a16="http://schemas.microsoft.com/office/drawing/2014/main" id="{0EDF30F6-AA47-45DB-AD6E-68CBB4C86E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88038" y="5618163"/>
            <a:ext cx="25558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</a:rPr>
              <a:t>恒流源温度补偿电路 </a:t>
            </a:r>
          </a:p>
        </p:txBody>
      </p:sp>
      <p:sp>
        <p:nvSpPr>
          <p:cNvPr id="58372" name="Rectangle 5">
            <a:extLst>
              <a:ext uri="{FF2B5EF4-FFF2-40B4-BE49-F238E27FC236}">
                <a16:creationId xmlns:a16="http://schemas.microsoft.com/office/drawing/2014/main" id="{275B3A33-8F8A-4015-AAB6-288E77FD37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288" y="115888"/>
            <a:ext cx="7345362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kumimoji="0" lang="en-US" altLang="zh-CN" sz="2800" b="1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1.3.4 </a:t>
            </a:r>
            <a:r>
              <a:rPr kumimoji="0" lang="zh-CN" altLang="en-US" sz="2800" b="1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温度特性及温度误差补偿</a:t>
            </a:r>
          </a:p>
        </p:txBody>
      </p:sp>
      <p:sp>
        <p:nvSpPr>
          <p:cNvPr id="58373" name="Text Box 7">
            <a:extLst>
              <a:ext uri="{FF2B5EF4-FFF2-40B4-BE49-F238E27FC236}">
                <a16:creationId xmlns:a16="http://schemas.microsoft.com/office/drawing/2014/main" id="{2494D9E4-5805-461E-9D47-32CE8AAE86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11863" y="333375"/>
            <a:ext cx="3024187" cy="49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kumimoji="0" lang="en-US" altLang="zh-CN" sz="2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●</a:t>
            </a:r>
            <a:r>
              <a:rPr kumimoji="0" lang="zh-CN" altLang="en-US" sz="2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补偿电阻计算（</a:t>
            </a:r>
            <a:r>
              <a:rPr kumimoji="0" lang="en-US" altLang="zh-CN" sz="2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kumimoji="0" lang="zh-CN" altLang="en-US" sz="2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       </a:t>
            </a:r>
          </a:p>
        </p:txBody>
      </p:sp>
      <p:graphicFrame>
        <p:nvGraphicFramePr>
          <p:cNvPr id="58374" name="Object 3">
            <a:extLst>
              <a:ext uri="{FF2B5EF4-FFF2-40B4-BE49-F238E27FC236}">
                <a16:creationId xmlns:a16="http://schemas.microsoft.com/office/drawing/2014/main" id="{CED4835B-703E-4D87-ADA8-9F58A91A6D0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730375" y="2892425"/>
          <a:ext cx="2128838" cy="1330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463" name="Equation" r:id="rId3" imgW="1218671" imgH="761669" progId="Equation.DSMT4">
                  <p:embed/>
                </p:oleObj>
              </mc:Choice>
              <mc:Fallback>
                <p:oleObj name="Equation" r:id="rId3" imgW="1218671" imgH="761669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30375" y="2892425"/>
                        <a:ext cx="2128838" cy="1330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8375" name="Rectangle 41">
            <a:extLst>
              <a:ext uri="{FF2B5EF4-FFF2-40B4-BE49-F238E27FC236}">
                <a16:creationId xmlns:a16="http://schemas.microsoft.com/office/drawing/2014/main" id="{599DFD07-3566-4AB4-84A3-25A1AEBF59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750" y="1208088"/>
            <a:ext cx="38735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800" b="1">
                <a:latin typeface="微软雅黑" panose="020B0503020204020204" pitchFamily="34" charset="-122"/>
                <a:ea typeface="微软雅黑" panose="020B0503020204020204" pitchFamily="34" charset="-122"/>
              </a:rPr>
              <a:t>当温度完全补偿时，应有</a:t>
            </a:r>
            <a:r>
              <a:rPr lang="en-US" altLang="zh-CN" sz="1800" b="1">
                <a:latin typeface="微软雅黑" panose="020B0503020204020204" pitchFamily="34" charset="-122"/>
                <a:ea typeface="微软雅黑" panose="020B0503020204020204" pitchFamily="34" charset="-122"/>
              </a:rPr>
              <a:t>U</a:t>
            </a:r>
            <a:r>
              <a:rPr lang="en-US" altLang="zh-CN" sz="1800" b="1" baseline="-25000">
                <a:latin typeface="微软雅黑" panose="020B0503020204020204" pitchFamily="34" charset="-122"/>
                <a:ea typeface="微软雅黑" panose="020B0503020204020204" pitchFamily="34" charset="-122"/>
              </a:rPr>
              <a:t>Ht0</a:t>
            </a:r>
            <a:r>
              <a:rPr lang="en-US" altLang="zh-CN" sz="1800" b="1">
                <a:latin typeface="微软雅黑" panose="020B0503020204020204" pitchFamily="34" charset="-122"/>
                <a:ea typeface="微软雅黑" panose="020B0503020204020204" pitchFamily="34" charset="-122"/>
              </a:rPr>
              <a:t>=U</a:t>
            </a:r>
            <a:r>
              <a:rPr lang="en-US" altLang="zh-CN" sz="1800" b="1" baseline="-25000">
                <a:latin typeface="微软雅黑" panose="020B0503020204020204" pitchFamily="34" charset="-122"/>
                <a:ea typeface="微软雅黑" panose="020B0503020204020204" pitchFamily="34" charset="-122"/>
              </a:rPr>
              <a:t>Ht</a:t>
            </a:r>
            <a:endParaRPr lang="zh-CN" altLang="en-US" sz="18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8376" name="Rectangle 41">
            <a:extLst>
              <a:ext uri="{FF2B5EF4-FFF2-40B4-BE49-F238E27FC236}">
                <a16:creationId xmlns:a16="http://schemas.microsoft.com/office/drawing/2014/main" id="{BAD0CCBC-D881-40C4-B330-B858CBCB6D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2613" y="2351088"/>
            <a:ext cx="16065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800" b="1">
                <a:latin typeface="微软雅黑" panose="020B0503020204020204" pitchFamily="34" charset="-122"/>
                <a:ea typeface="微软雅黑" panose="020B0503020204020204" pitchFamily="34" charset="-122"/>
              </a:rPr>
              <a:t>一般有</a:t>
            </a:r>
            <a:r>
              <a:rPr lang="el-GR" altLang="zh-CN" sz="1800" b="1">
                <a:latin typeface="微软雅黑" panose="020B0503020204020204" pitchFamily="34" charset="-122"/>
                <a:ea typeface="微软雅黑" panose="020B0503020204020204" pitchFamily="34" charset="-122"/>
              </a:rPr>
              <a:t>β</a:t>
            </a:r>
            <a:r>
              <a:rPr lang="en-US" altLang="zh-CN" sz="1800" b="1">
                <a:latin typeface="微软雅黑" panose="020B0503020204020204" pitchFamily="34" charset="-122"/>
                <a:ea typeface="微软雅黑" panose="020B0503020204020204" pitchFamily="34" charset="-122"/>
              </a:rPr>
              <a:t>&gt;&gt;</a:t>
            </a:r>
            <a:r>
              <a:rPr lang="el-GR" altLang="zh-CN" sz="1800" b="1">
                <a:latin typeface="微软雅黑" panose="020B0503020204020204" pitchFamily="34" charset="-122"/>
                <a:ea typeface="微软雅黑" panose="020B0503020204020204" pitchFamily="34" charset="-122"/>
              </a:rPr>
              <a:t>α</a:t>
            </a:r>
            <a:r>
              <a:rPr lang="en-US" altLang="zh-CN" sz="1800" b="1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endParaRPr lang="zh-CN" altLang="en-US" sz="18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58377" name="Object 3">
            <a:extLst>
              <a:ext uri="{FF2B5EF4-FFF2-40B4-BE49-F238E27FC236}">
                <a16:creationId xmlns:a16="http://schemas.microsoft.com/office/drawing/2014/main" id="{EB4A0319-D555-44A8-B6C3-4313BDF97A3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379538" y="1725613"/>
          <a:ext cx="2660650" cy="422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464" name="Equation" r:id="rId5" imgW="1524000" imgH="241300" progId="Equation.DSMT4">
                  <p:embed/>
                </p:oleObj>
              </mc:Choice>
              <mc:Fallback>
                <p:oleObj name="Equation" r:id="rId5" imgW="1524000" imgH="2413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9538" y="1725613"/>
                        <a:ext cx="2660650" cy="422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8378" name="Object 3">
            <a:extLst>
              <a:ext uri="{FF2B5EF4-FFF2-40B4-BE49-F238E27FC236}">
                <a16:creationId xmlns:a16="http://schemas.microsoft.com/office/drawing/2014/main" id="{8947B3D0-0E70-4D1C-8467-33274012886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268538" y="2359025"/>
          <a:ext cx="4797425" cy="392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465" name="Equation" r:id="rId7" imgW="2794000" imgH="228600" progId="Equation.DSMT4">
                  <p:embed/>
                </p:oleObj>
              </mc:Choice>
              <mc:Fallback>
                <p:oleObj name="Equation" r:id="rId7" imgW="2794000" imgH="2286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68538" y="2359025"/>
                        <a:ext cx="4797425" cy="392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4" name="Picture 4">
            <a:extLst>
              <a:ext uri="{FF2B5EF4-FFF2-40B4-BE49-F238E27FC236}">
                <a16:creationId xmlns:a16="http://schemas.microsoft.com/office/drawing/2014/main" id="{28F12047-EA18-40A4-95E2-3E5EC9E351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975" y="3605213"/>
            <a:ext cx="4735513" cy="3252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2227" name="Text Box 5">
            <a:extLst>
              <a:ext uri="{FF2B5EF4-FFF2-40B4-BE49-F238E27FC236}">
                <a16:creationId xmlns:a16="http://schemas.microsoft.com/office/drawing/2014/main" id="{992D20FD-85A5-43F2-B245-3535E9FA25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" y="1052513"/>
            <a:ext cx="7777163" cy="18923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eaLnBrk="1" hangingPunct="1">
              <a:lnSpc>
                <a:spcPct val="120000"/>
              </a:lnSpc>
              <a:spcBef>
                <a:spcPct val="50000"/>
              </a:spcBef>
              <a:defRPr/>
            </a:pPr>
            <a:r>
              <a:rPr lang="zh-CN" altLang="en-US" b="1" dirty="0">
                <a:solidFill>
                  <a:schemeClr val="accent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*利用输出回路的负载进行补偿</a:t>
            </a:r>
            <a:endParaRPr lang="en-US" altLang="zh-CN" b="1" dirty="0">
              <a:solidFill>
                <a:schemeClr val="accent1">
                  <a:lumMod val="50000"/>
                </a:schemeClr>
              </a:solidFill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  <a:p>
            <a:pPr eaLnBrk="1" hangingPunct="1">
              <a:lnSpc>
                <a:spcPct val="120000"/>
              </a:lnSpc>
              <a:spcBef>
                <a:spcPct val="50000"/>
              </a:spcBef>
              <a:defRPr/>
            </a:pPr>
            <a:r>
              <a:rPr lang="zh-CN" altLang="en-US" sz="1800" b="1" dirty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    霍尔元件的输入采用恒流源，使控制电流</a:t>
            </a:r>
            <a:r>
              <a:rPr lang="zh-CN" altLang="en-US" sz="1800" b="1" i="1" dirty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Ｉ</a:t>
            </a:r>
            <a:r>
              <a:rPr lang="zh-CN" altLang="en-US" sz="1800" b="1" dirty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稳定不变。输出回路的输出电阻及霍尔电压与温度之间的关系为：</a:t>
            </a:r>
            <a:endParaRPr lang="en-US" altLang="zh-CN" sz="1800" b="1" dirty="0"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  <a:p>
            <a:pPr eaLnBrk="1" hangingPunct="1">
              <a:lnSpc>
                <a:spcPct val="120000"/>
              </a:lnSpc>
              <a:spcBef>
                <a:spcPct val="50000"/>
              </a:spcBef>
              <a:defRPr/>
            </a:pPr>
            <a:r>
              <a:rPr lang="en-US" altLang="zh-CN" sz="2400" i="1" dirty="0">
                <a:latin typeface="宋体" pitchFamily="2" charset="-122"/>
                <a:ea typeface="宋体" pitchFamily="2" charset="-122"/>
                <a:cs typeface="Times New Roman" pitchFamily="18" charset="0"/>
              </a:rPr>
              <a:t>              </a:t>
            </a:r>
            <a:r>
              <a:rPr lang="en-US" altLang="zh-CN" sz="2400" b="1" i="1" dirty="0" err="1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U</a:t>
            </a:r>
            <a:r>
              <a:rPr lang="en-US" altLang="zh-CN" sz="2400" b="1" i="1" baseline="-30000" dirty="0" err="1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Ht</a:t>
            </a:r>
            <a:r>
              <a:rPr lang="en-US" altLang="zh-CN" sz="2400" b="1" dirty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=</a:t>
            </a:r>
            <a:r>
              <a:rPr lang="en-US" altLang="zh-CN" sz="2400" b="1" i="1" dirty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U</a:t>
            </a:r>
            <a:r>
              <a:rPr lang="en-US" altLang="zh-CN" sz="2400" b="1" i="1" baseline="-30000" dirty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H0</a:t>
            </a:r>
            <a:r>
              <a:rPr lang="en-US" altLang="zh-CN" sz="2400" b="1" i="1" dirty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(1+αt)   </a:t>
            </a:r>
            <a:r>
              <a:rPr lang="en-US" altLang="zh-CN" sz="2400" b="1" i="1" dirty="0" err="1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R</a:t>
            </a:r>
            <a:r>
              <a:rPr lang="en-US" altLang="zh-CN" sz="2400" b="1" i="1" baseline="-30000" dirty="0" err="1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vt</a:t>
            </a:r>
            <a:r>
              <a:rPr lang="en-US" altLang="zh-CN" sz="2400" b="1" dirty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=</a:t>
            </a:r>
            <a:r>
              <a:rPr lang="en-US" altLang="zh-CN" sz="2400" b="1" i="1" dirty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R</a:t>
            </a:r>
            <a:r>
              <a:rPr lang="en-US" altLang="zh-CN" sz="2400" b="1" i="1" baseline="-30000" dirty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v0</a:t>
            </a:r>
            <a:r>
              <a:rPr lang="en-US" altLang="zh-CN" sz="2400" b="1" i="1" dirty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(1+βt)</a:t>
            </a:r>
            <a:endParaRPr lang="en-US" altLang="zh-CN" sz="2400" b="1" dirty="0"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</p:txBody>
      </p:sp>
      <p:sp>
        <p:nvSpPr>
          <p:cNvPr id="59396" name="Rectangle 5">
            <a:extLst>
              <a:ext uri="{FF2B5EF4-FFF2-40B4-BE49-F238E27FC236}">
                <a16:creationId xmlns:a16="http://schemas.microsoft.com/office/drawing/2014/main" id="{57BAFD07-163A-4F8C-B158-8AED6DD9D8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288" y="115888"/>
            <a:ext cx="7345362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kumimoji="0" lang="en-US" altLang="zh-CN" sz="2800" b="1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1.3.4 </a:t>
            </a:r>
            <a:r>
              <a:rPr kumimoji="0" lang="zh-CN" altLang="en-US" sz="2800" b="1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温度特性及温度误差补偿</a:t>
            </a:r>
          </a:p>
        </p:txBody>
      </p:sp>
      <p:sp>
        <p:nvSpPr>
          <p:cNvPr id="59397" name="Text Box 7">
            <a:extLst>
              <a:ext uri="{FF2B5EF4-FFF2-40B4-BE49-F238E27FC236}">
                <a16:creationId xmlns:a16="http://schemas.microsoft.com/office/drawing/2014/main" id="{2387E8E8-0E26-49A9-B4E0-4E401B9B9C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11863" y="333375"/>
            <a:ext cx="3024187" cy="49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kumimoji="0" lang="en-US" altLang="zh-CN" sz="2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●</a:t>
            </a:r>
            <a:r>
              <a:rPr kumimoji="0" lang="zh-CN" altLang="en-US" sz="2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补偿电阻计算（</a:t>
            </a:r>
            <a:r>
              <a:rPr kumimoji="0" lang="en-US" altLang="zh-CN" sz="2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kumimoji="0" lang="zh-CN" altLang="en-US" sz="2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       </a:t>
            </a:r>
          </a:p>
        </p:txBody>
      </p:sp>
      <p:sp>
        <p:nvSpPr>
          <p:cNvPr id="59398" name="Rectangle 41">
            <a:extLst>
              <a:ext uri="{FF2B5EF4-FFF2-40B4-BE49-F238E27FC236}">
                <a16:creationId xmlns:a16="http://schemas.microsoft.com/office/drawing/2014/main" id="{CC2C173C-249C-4999-8AC1-1A388A87B8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488" y="3090863"/>
            <a:ext cx="25876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800" b="1">
                <a:latin typeface="微软雅黑" panose="020B0503020204020204" pitchFamily="34" charset="-122"/>
                <a:ea typeface="微软雅黑" panose="020B0503020204020204" pitchFamily="34" charset="-122"/>
              </a:rPr>
              <a:t>式中</a:t>
            </a:r>
            <a:r>
              <a:rPr lang="en-US" altLang="zh-CN" sz="1800" b="1">
                <a:latin typeface="微软雅黑" panose="020B0503020204020204" pitchFamily="34" charset="-122"/>
                <a:ea typeface="微软雅黑" panose="020B0503020204020204" pitchFamily="34" charset="-122"/>
              </a:rPr>
              <a:t>t</a:t>
            </a:r>
            <a:r>
              <a:rPr lang="zh-CN" altLang="en-US" sz="1800" b="1">
                <a:latin typeface="微软雅黑" panose="020B0503020204020204" pitchFamily="34" charset="-122"/>
                <a:ea typeface="微软雅黑" panose="020B0503020204020204" pitchFamily="34" charset="-122"/>
              </a:rPr>
              <a:t>表示温度的变化量</a:t>
            </a:r>
          </a:p>
        </p:txBody>
      </p:sp>
    </p:spTree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Text Box 4">
            <a:extLst>
              <a:ext uri="{FF2B5EF4-FFF2-40B4-BE49-F238E27FC236}">
                <a16:creationId xmlns:a16="http://schemas.microsoft.com/office/drawing/2014/main" id="{5ED04F6F-5B68-4621-9D51-CEC45149B2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288" y="1268413"/>
            <a:ext cx="8064500" cy="2678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kumimoji="0" lang="en-US" altLang="zh-CN" sz="2000" b="1" i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U</a:t>
            </a:r>
            <a:r>
              <a:rPr kumimoji="0" lang="en-US" altLang="zh-CN" sz="2000" b="1" i="1" baseline="-300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Ht</a:t>
            </a:r>
            <a:r>
              <a:rPr kumimoji="0"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为温度为</a:t>
            </a:r>
            <a:r>
              <a:rPr kumimoji="0" lang="en-US" altLang="zh-CN" sz="2000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t</a:t>
            </a:r>
            <a:r>
              <a:rPr kumimoji="0"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时的霍尔电压；</a:t>
            </a:r>
            <a:r>
              <a:rPr kumimoji="0" lang="en-US" altLang="zh-CN" sz="2000" b="1" i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U</a:t>
            </a:r>
            <a:r>
              <a:rPr kumimoji="0" lang="en-US" altLang="zh-CN" sz="2000" b="1" i="1" baseline="-300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H0</a:t>
            </a:r>
            <a:r>
              <a:rPr kumimoji="0"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为0时的霍尔电压；</a:t>
            </a:r>
            <a:r>
              <a:rPr kumimoji="0" lang="en-US" altLang="zh-CN" sz="2000" b="1" i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R</a:t>
            </a:r>
            <a:r>
              <a:rPr kumimoji="0" lang="en-US" altLang="zh-CN" sz="2000" b="1" i="1" baseline="-300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vt</a:t>
            </a:r>
            <a:r>
              <a:rPr kumimoji="0"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为温度为</a:t>
            </a:r>
            <a:r>
              <a:rPr kumimoji="0" lang="en-US" altLang="zh-CN" sz="2000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t</a:t>
            </a:r>
            <a:r>
              <a:rPr kumimoji="0"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时的输出电阻；</a:t>
            </a:r>
            <a:r>
              <a:rPr kumimoji="0" lang="en-US" altLang="zh-CN" sz="2000" b="1" i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R</a:t>
            </a:r>
            <a:r>
              <a:rPr kumimoji="0" lang="en-US" altLang="zh-CN" sz="2000" b="1" i="1" baseline="-300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v0</a:t>
            </a:r>
            <a:r>
              <a:rPr kumimoji="0"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为０时的输出电阻。负载</a:t>
            </a:r>
            <a:r>
              <a:rPr kumimoji="0" lang="en-US" altLang="zh-CN" sz="2000" b="1" i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R</a:t>
            </a:r>
            <a:r>
              <a:rPr kumimoji="0" lang="en-US" altLang="zh-CN" sz="2000" b="1" i="1" baseline="-300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L</a:t>
            </a:r>
            <a:r>
              <a:rPr kumimoji="0"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上的电压</a:t>
            </a:r>
            <a:r>
              <a:rPr kumimoji="0" lang="en-US" altLang="zh-CN" sz="2000" b="1" i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U</a:t>
            </a:r>
            <a:r>
              <a:rPr kumimoji="0" lang="en-US" altLang="zh-CN" sz="2000" b="1" i="1" baseline="-300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L</a:t>
            </a:r>
            <a:r>
              <a:rPr kumimoji="0"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为   </a:t>
            </a:r>
            <a:endParaRPr kumimoji="0" lang="en-US" altLang="zh-CN" sz="2000" b="1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kumimoji="0" lang="en-US" altLang="zh-CN" sz="2000" b="1" i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     U</a:t>
            </a:r>
            <a:r>
              <a:rPr kumimoji="0" lang="en-US" altLang="zh-CN" sz="2000" b="1" i="1" baseline="-300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L</a:t>
            </a:r>
            <a:r>
              <a:rPr kumimoji="0" lang="en-US" altLang="zh-CN" sz="2000" b="1" i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=[U</a:t>
            </a:r>
            <a:r>
              <a:rPr kumimoji="0" lang="en-US" altLang="zh-CN" sz="2000" b="1" i="1" baseline="-300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H0</a:t>
            </a:r>
            <a:r>
              <a:rPr kumimoji="0" lang="en-US" altLang="zh-CN" sz="2000" b="1" i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(1+αt) ] R</a:t>
            </a:r>
            <a:r>
              <a:rPr kumimoji="0" lang="en-US" altLang="zh-CN" sz="2000" b="1" i="1" baseline="-300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L</a:t>
            </a:r>
            <a:r>
              <a:rPr kumimoji="0" lang="en-US" altLang="zh-CN" sz="2000" b="1" i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/[R</a:t>
            </a:r>
            <a:r>
              <a:rPr kumimoji="0" lang="en-US" altLang="zh-CN" sz="2000" b="1" i="1" baseline="-300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v0</a:t>
            </a:r>
            <a:r>
              <a:rPr kumimoji="0" lang="en-US" altLang="zh-CN" sz="2000" b="1" i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(1+βt)+R</a:t>
            </a:r>
            <a:r>
              <a:rPr kumimoji="0" lang="en-US" altLang="zh-CN" sz="2000" b="1" i="1" baseline="-300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L</a:t>
            </a:r>
            <a:r>
              <a:rPr kumimoji="0" lang="en-US" altLang="zh-CN" sz="2000" b="1" i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]                </a:t>
            </a:r>
            <a:endParaRPr kumimoji="0" lang="en-US" altLang="zh-CN" sz="2000" b="1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kumimoji="0"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为使</a:t>
            </a:r>
            <a:r>
              <a:rPr kumimoji="0" lang="en-US" altLang="zh-CN" sz="2000" b="1" i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U</a:t>
            </a:r>
            <a:r>
              <a:rPr kumimoji="0" lang="en-US" altLang="zh-CN" sz="2000" b="1" i="1" baseline="-250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L</a:t>
            </a:r>
            <a:r>
              <a:rPr kumimoji="0"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不随温度变化，可对上式求导数并使其等于零，可得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kumimoji="0"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          </a:t>
            </a:r>
            <a:r>
              <a:rPr kumimoji="0" lang="en-US" altLang="zh-CN" sz="2000" b="1" i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R</a:t>
            </a:r>
            <a:r>
              <a:rPr kumimoji="0" lang="en-US" altLang="zh-CN" sz="2000" b="1" i="1" baseline="-250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L</a:t>
            </a:r>
            <a:r>
              <a:rPr kumimoji="0" lang="en-US" altLang="zh-CN" sz="2000" b="1" i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/R</a:t>
            </a:r>
            <a:r>
              <a:rPr kumimoji="0" lang="en-US" altLang="zh-CN" sz="2000" b="1" i="1" baseline="-250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v0</a:t>
            </a:r>
            <a:r>
              <a:rPr kumimoji="0" lang="en-US" altLang="zh-CN" sz="2000" b="1" i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≈β/α-1≈β/α                          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kumimoji="0"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最后，将实际使用的霍尔元件的</a:t>
            </a:r>
            <a:r>
              <a:rPr kumimoji="0" lang="en-US" altLang="zh-CN" sz="2000" b="1" i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α</a:t>
            </a:r>
            <a:r>
              <a:rPr kumimoji="0" lang="zh-CN" altLang="en-US" sz="2000" b="1" i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kumimoji="0" lang="en-US" altLang="zh-CN" sz="2000" b="1" i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β </a:t>
            </a:r>
            <a:r>
              <a:rPr kumimoji="0"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值代入，便可得出温度补偿时的</a:t>
            </a:r>
            <a:r>
              <a:rPr kumimoji="0" lang="en-US" altLang="zh-CN" sz="2000" b="1" i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R</a:t>
            </a:r>
            <a:r>
              <a:rPr kumimoji="0" lang="en-US" altLang="zh-CN" sz="2000" b="1" i="1" baseline="-250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L</a:t>
            </a:r>
            <a:r>
              <a:rPr kumimoji="0"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值。</a:t>
            </a:r>
          </a:p>
        </p:txBody>
      </p:sp>
      <p:sp>
        <p:nvSpPr>
          <p:cNvPr id="60419" name="Rectangle 5">
            <a:extLst>
              <a:ext uri="{FF2B5EF4-FFF2-40B4-BE49-F238E27FC236}">
                <a16:creationId xmlns:a16="http://schemas.microsoft.com/office/drawing/2014/main" id="{05542355-02CA-46EB-9D8E-8F09B94985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288" y="115888"/>
            <a:ext cx="7345362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kumimoji="0" lang="en-US" altLang="zh-CN" sz="2800" b="1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1.3.4 </a:t>
            </a:r>
            <a:r>
              <a:rPr kumimoji="0" lang="zh-CN" altLang="en-US" sz="2800" b="1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温度特性及温度误差补偿</a:t>
            </a:r>
          </a:p>
        </p:txBody>
      </p:sp>
      <p:sp>
        <p:nvSpPr>
          <p:cNvPr id="60420" name="Text Box 7">
            <a:extLst>
              <a:ext uri="{FF2B5EF4-FFF2-40B4-BE49-F238E27FC236}">
                <a16:creationId xmlns:a16="http://schemas.microsoft.com/office/drawing/2014/main" id="{53B18828-718E-467E-A5FF-74B56646DA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11863" y="333375"/>
            <a:ext cx="3024187" cy="49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kumimoji="0" lang="en-US" altLang="zh-CN" sz="2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●</a:t>
            </a:r>
            <a:r>
              <a:rPr kumimoji="0" lang="zh-CN" altLang="en-US" sz="2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补偿电阻计算（</a:t>
            </a:r>
            <a:r>
              <a:rPr kumimoji="0" lang="en-US" altLang="zh-CN" sz="2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kumimoji="0" lang="zh-CN" altLang="en-US" sz="2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       </a:t>
            </a:r>
          </a:p>
        </p:txBody>
      </p:sp>
      <p:sp>
        <p:nvSpPr>
          <p:cNvPr id="51205" name="Text Box 10">
            <a:extLst>
              <a:ext uri="{FF2B5EF4-FFF2-40B4-BE49-F238E27FC236}">
                <a16:creationId xmlns:a16="http://schemas.microsoft.com/office/drawing/2014/main" id="{7D75B2AE-1A46-4D6D-B4EB-6B126BF8D5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4213" y="4797425"/>
            <a:ext cx="2951162" cy="7997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>
              <a:lnSpc>
                <a:spcPct val="120000"/>
              </a:lnSpc>
              <a:defRPr/>
            </a:pPr>
            <a:r>
              <a:rPr lang="zh-CN" altLang="en-US" b="1" dirty="0">
                <a:solidFill>
                  <a:schemeClr val="accent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*其它补偿方式：</a:t>
            </a:r>
            <a:endParaRPr lang="en-US" altLang="zh-CN" b="1" dirty="0">
              <a:solidFill>
                <a:schemeClr val="accent1">
                  <a:lumMod val="50000"/>
                </a:schemeClr>
              </a:solidFill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  <a:p>
            <a:pPr eaLnBrk="1" hangingPunct="1">
              <a:lnSpc>
                <a:spcPct val="120000"/>
              </a:lnSpc>
              <a:defRPr/>
            </a:pPr>
            <a:r>
              <a:rPr lang="en-US" altLang="zh-CN" b="1" dirty="0">
                <a:solidFill>
                  <a:schemeClr val="accent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      </a:t>
            </a:r>
            <a:r>
              <a:rPr lang="zh-CN" altLang="en-US" b="1" dirty="0">
                <a:solidFill>
                  <a:schemeClr val="accent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恒压源，串入电阻</a:t>
            </a:r>
          </a:p>
        </p:txBody>
      </p:sp>
      <p:pic>
        <p:nvPicPr>
          <p:cNvPr id="60422" name="Picture 7" descr="C:\Documents and Settings\chl\My Documents\7t03.tif">
            <a:extLst>
              <a:ext uri="{FF2B5EF4-FFF2-40B4-BE49-F238E27FC236}">
                <a16:creationId xmlns:a16="http://schemas.microsoft.com/office/drawing/2014/main" id="{DD3ADB3A-FF7F-45E5-9EAB-290FB9FF3A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750" y="4143375"/>
            <a:ext cx="2735263" cy="204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EBC02C5-BBAF-4E9E-97B5-93F060CE16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288" y="115888"/>
            <a:ext cx="8137525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 anchor="ctr"/>
          <a:lstStyle/>
          <a:p>
            <a:pPr marL="342900" indent="-342900">
              <a:lnSpc>
                <a:spcPct val="120000"/>
              </a:lnSpc>
              <a:buClr>
                <a:schemeClr val="accent1"/>
              </a:buClr>
              <a:defRPr/>
            </a:pPr>
            <a:r>
              <a:rPr kumimoji="1" lang="en-US" altLang="zh-CN" sz="3600" b="1" dirty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黑体" pitchFamily="2" charset="-122"/>
                <a:sym typeface="Symbol" pitchFamily="18" charset="2"/>
              </a:rPr>
              <a:t>1.4 </a:t>
            </a:r>
            <a:r>
              <a:rPr kumimoji="1" lang="zh-CN" altLang="en-US" sz="3600" b="1" dirty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黑体" pitchFamily="2" charset="-122"/>
                <a:sym typeface="Symbol" pitchFamily="18" charset="2"/>
              </a:rPr>
              <a:t>应用</a:t>
            </a:r>
            <a:endParaRPr kumimoji="1" lang="en-US" altLang="zh-CN" sz="3600" b="1" dirty="0">
              <a:solidFill>
                <a:srgbClr val="0070C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  <a:ea typeface="黑体" pitchFamily="2" charset="-122"/>
              <a:sym typeface="Symbol" pitchFamily="18" charset="2"/>
            </a:endParaRPr>
          </a:p>
        </p:txBody>
      </p:sp>
      <p:sp>
        <p:nvSpPr>
          <p:cNvPr id="7" name="Text Box 7">
            <a:extLst>
              <a:ext uri="{FF2B5EF4-FFF2-40B4-BE49-F238E27FC236}">
                <a16:creationId xmlns:a16="http://schemas.microsoft.com/office/drawing/2014/main" id="{922F9ADB-6DD0-4E64-8D1C-A4636184E0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188" y="1196975"/>
            <a:ext cx="8353425" cy="4256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25000"/>
              </a:spcBef>
              <a:buFontTx/>
              <a:buNone/>
            </a:pPr>
            <a:r>
              <a:rPr kumimoji="0" lang="en-US" altLang="zh-CN" sz="2800" b="1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      U</a:t>
            </a:r>
            <a:r>
              <a:rPr kumimoji="0" lang="en-US" altLang="zh-CN" sz="2800" b="1" i="1" baseline="-2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</a:t>
            </a:r>
            <a:r>
              <a:rPr kumimoji="0" lang="en-US" altLang="zh-CN" sz="2800" b="1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=K</a:t>
            </a:r>
            <a:r>
              <a:rPr kumimoji="0" lang="en-US" altLang="zh-CN" sz="2800" b="1" i="1" baseline="-2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</a:t>
            </a:r>
            <a:r>
              <a:rPr kumimoji="0" lang="en-US" altLang="zh-CN" sz="2800" b="1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BI</a:t>
            </a:r>
            <a:endParaRPr kumimoji="0" lang="zh-CN" altLang="zh-CN" sz="2800" b="1" i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20000"/>
              </a:lnSpc>
              <a:spcBef>
                <a:spcPts val="1200"/>
              </a:spcBef>
              <a:buFontTx/>
              <a:buNone/>
            </a:pPr>
            <a:r>
              <a:rPr kumimoji="0" lang="zh-CN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①激励电流不变</a:t>
            </a:r>
            <a:r>
              <a:rPr kumimoji="0"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kumimoji="0"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</a:t>
            </a:r>
            <a:r>
              <a:rPr kumimoji="0" lang="zh-CN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输出正比于磁感应强度</a:t>
            </a:r>
            <a:endParaRPr kumimoji="0"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20000"/>
              </a:lnSpc>
              <a:spcBef>
                <a:spcPct val="25000"/>
              </a:spcBef>
              <a:buFontTx/>
              <a:buNone/>
            </a:pPr>
            <a:r>
              <a:rPr kumimoji="0"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kumimoji="0" lang="zh-CN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在非均匀磁场中</a:t>
            </a:r>
            <a:r>
              <a:rPr kumimoji="0"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</a:t>
            </a:r>
            <a:r>
              <a:rPr kumimoji="0" lang="zh-CN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测量可转换为</a:t>
            </a:r>
            <a:r>
              <a:rPr kumimoji="0" lang="zh-CN" altLang="zh-CN" sz="2000" b="1" dirty="0"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磁感应强度变化</a:t>
            </a:r>
            <a:r>
              <a:rPr kumimoji="0" lang="zh-CN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的量</a:t>
            </a:r>
            <a:r>
              <a:rPr kumimoji="0"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</a:p>
          <a:p>
            <a:pPr eaLnBrk="1" hangingPunct="1">
              <a:lnSpc>
                <a:spcPct val="120000"/>
              </a:lnSpc>
              <a:spcBef>
                <a:spcPct val="25000"/>
              </a:spcBef>
              <a:buFontTx/>
              <a:buNone/>
            </a:pPr>
            <a:r>
              <a:rPr kumimoji="0"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			</a:t>
            </a:r>
            <a:r>
              <a:rPr kumimoji="0" lang="zh-CN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如位移、角度、转速和加速度</a:t>
            </a:r>
          </a:p>
          <a:p>
            <a:pPr eaLnBrk="1" hangingPunct="1">
              <a:lnSpc>
                <a:spcPct val="120000"/>
              </a:lnSpc>
              <a:spcBef>
                <a:spcPct val="25000"/>
              </a:spcBef>
              <a:buFontTx/>
              <a:buNone/>
            </a:pPr>
            <a:r>
              <a:rPr kumimoji="0" lang="zh-CN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②磁场不变</a:t>
            </a:r>
            <a:r>
              <a:rPr kumimoji="0"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</a:t>
            </a:r>
            <a:r>
              <a:rPr kumimoji="0" lang="zh-CN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输出正比于控制电流值</a:t>
            </a:r>
            <a:r>
              <a:rPr kumimoji="0"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</a:t>
            </a:r>
            <a:r>
              <a:rPr kumimoji="0" lang="zh-CN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测量可转换为</a:t>
            </a:r>
            <a:r>
              <a:rPr kumimoji="0" lang="zh-CN" altLang="zh-CN" sz="2000" b="1" dirty="0"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电流变化</a:t>
            </a:r>
            <a:r>
              <a:rPr kumimoji="0" lang="zh-CN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的量</a:t>
            </a:r>
          </a:p>
          <a:p>
            <a:pPr eaLnBrk="1" hangingPunct="1">
              <a:lnSpc>
                <a:spcPct val="120000"/>
              </a:lnSpc>
              <a:spcBef>
                <a:spcPct val="25000"/>
              </a:spcBef>
              <a:buFontTx/>
              <a:buNone/>
            </a:pPr>
            <a:r>
              <a:rPr kumimoji="0" lang="zh-CN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③传感器输出值</a:t>
            </a:r>
            <a:r>
              <a:rPr kumimoji="0" lang="zh-CN" altLang="zh-CN" sz="2000" b="1" dirty="0"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正比于BI之积</a:t>
            </a:r>
            <a:r>
              <a:rPr kumimoji="0" lang="zh-CN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，用于</a:t>
            </a:r>
            <a:r>
              <a:rPr kumimoji="0" lang="zh-CN" altLang="zh-CN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乘法、功率测量</a:t>
            </a:r>
            <a:endParaRPr kumimoji="0" lang="zh-CN" altLang="en-US" sz="20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20000"/>
              </a:lnSpc>
              <a:spcBef>
                <a:spcPct val="25000"/>
              </a:spcBef>
              <a:buFontTx/>
              <a:buNone/>
            </a:pPr>
            <a:endParaRPr kumimoji="0"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20000"/>
              </a:lnSpc>
              <a:spcBef>
                <a:spcPct val="25000"/>
              </a:spcBef>
              <a:buFontTx/>
              <a:buNone/>
            </a:pPr>
            <a:r>
              <a:rPr kumimoji="0"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测量：</a:t>
            </a:r>
          </a:p>
          <a:p>
            <a:pPr eaLnBrk="1" hangingPunct="1">
              <a:lnSpc>
                <a:spcPct val="120000"/>
              </a:lnSpc>
              <a:spcBef>
                <a:spcPct val="25000"/>
              </a:spcBef>
              <a:buFontTx/>
              <a:buNone/>
            </a:pPr>
            <a:r>
              <a:rPr kumimoji="0"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磁感应强度、测磁感应强度（位移、加速度和转速）、测电流、 测功率</a:t>
            </a:r>
            <a:endParaRPr kumimoji="0" lang="zh-CN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5">
            <a:extLst>
              <a:ext uri="{FF2B5EF4-FFF2-40B4-BE49-F238E27FC236}">
                <a16:creationId xmlns:a16="http://schemas.microsoft.com/office/drawing/2014/main" id="{2F8E7FA5-B7C5-43D2-80A1-DA6B03A837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288" y="115888"/>
            <a:ext cx="8137525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 anchor="ctr"/>
          <a:lstStyle/>
          <a:p>
            <a:pPr marL="342900" indent="-342900">
              <a:lnSpc>
                <a:spcPct val="120000"/>
              </a:lnSpc>
              <a:buClr>
                <a:schemeClr val="accent1"/>
              </a:buClr>
              <a:defRPr/>
            </a:pPr>
            <a:r>
              <a:rPr kumimoji="1" lang="en-US" altLang="zh-CN" sz="3600" b="1" dirty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黑体" pitchFamily="2" charset="-122"/>
                <a:sym typeface="Symbol" pitchFamily="18" charset="2"/>
              </a:rPr>
              <a:t>1.4 </a:t>
            </a:r>
            <a:r>
              <a:rPr kumimoji="1" lang="zh-CN" altLang="en-US" sz="3600" b="1" dirty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黑体" pitchFamily="2" charset="-122"/>
                <a:sym typeface="Symbol" pitchFamily="18" charset="2"/>
              </a:rPr>
              <a:t>应用（续）</a:t>
            </a:r>
            <a:endParaRPr kumimoji="1" lang="en-US" altLang="zh-CN" sz="3600" b="1" dirty="0">
              <a:solidFill>
                <a:srgbClr val="0070C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  <a:ea typeface="黑体" pitchFamily="2" charset="-122"/>
              <a:sym typeface="Symbol" pitchFamily="18" charset="2"/>
            </a:endParaRPr>
          </a:p>
        </p:txBody>
      </p:sp>
      <p:sp>
        <p:nvSpPr>
          <p:cNvPr id="63491" name="Text Box 7">
            <a:extLst>
              <a:ext uri="{FF2B5EF4-FFF2-40B4-BE49-F238E27FC236}">
                <a16:creationId xmlns:a16="http://schemas.microsoft.com/office/drawing/2014/main" id="{0F7E23F2-F087-40E5-A7F1-D26ED6E2F5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" y="1125538"/>
            <a:ext cx="8353425" cy="93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25000"/>
              </a:spcBef>
              <a:buFontTx/>
              <a:buNone/>
            </a:pPr>
            <a:r>
              <a:rPr kumimoji="0"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kumimoji="0" lang="en-US" altLang="zh-CN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kumimoji="0"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） 测磁感应强度</a:t>
            </a:r>
            <a:br>
              <a:rPr kumimoji="0"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kumimoji="0"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分为线性型和开关型两大类。</a:t>
            </a:r>
            <a:endParaRPr lang="zh-CN" altLang="en-US" sz="2400" b="1">
              <a:solidFill>
                <a:srgbClr val="00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3492" name="Picture 9" descr="(X)精品8-7">
            <a:extLst>
              <a:ext uri="{FF2B5EF4-FFF2-40B4-BE49-F238E27FC236}">
                <a16:creationId xmlns:a16="http://schemas.microsoft.com/office/drawing/2014/main" id="{0F69995D-9D2D-488F-B303-71C87AFCB6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125" y="2349500"/>
            <a:ext cx="3267075" cy="280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3493" name="Group 13">
            <a:extLst>
              <a:ext uri="{FF2B5EF4-FFF2-40B4-BE49-F238E27FC236}">
                <a16:creationId xmlns:a16="http://schemas.microsoft.com/office/drawing/2014/main" id="{D5D066EA-994F-481C-937B-B471A40C7C4F}"/>
              </a:ext>
            </a:extLst>
          </p:cNvPr>
          <p:cNvGrpSpPr>
            <a:grpSpLocks/>
          </p:cNvGrpSpPr>
          <p:nvPr/>
        </p:nvGrpSpPr>
        <p:grpSpPr bwMode="auto">
          <a:xfrm>
            <a:off x="4716463" y="2276475"/>
            <a:ext cx="4427537" cy="3097213"/>
            <a:chOff x="1344" y="1296"/>
            <a:chExt cx="4224" cy="2448"/>
          </a:xfrm>
        </p:grpSpPr>
        <p:pic>
          <p:nvPicPr>
            <p:cNvPr id="63496" name="Picture 14" descr="霍尔开关型接线图2A">
              <a:extLst>
                <a:ext uri="{FF2B5EF4-FFF2-40B4-BE49-F238E27FC236}">
                  <a16:creationId xmlns:a16="http://schemas.microsoft.com/office/drawing/2014/main" id="{146744C4-63CE-4275-BAD1-2AF8183FBC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44" y="1296"/>
              <a:ext cx="4224" cy="24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3497" name="Line 15">
              <a:extLst>
                <a:ext uri="{FF2B5EF4-FFF2-40B4-BE49-F238E27FC236}">
                  <a16:creationId xmlns:a16="http://schemas.microsoft.com/office/drawing/2014/main" id="{36FC16CD-4153-40A5-B6A2-48CF0FFE531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552" y="1920"/>
              <a:ext cx="0" cy="144"/>
            </a:xfrm>
            <a:prstGeom prst="line">
              <a:avLst/>
            </a:prstGeom>
            <a:noFill/>
            <a:ln w="28575">
              <a:solidFill>
                <a:srgbClr val="33333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92075" tIns="46038" rIns="92075" bIns="46038"/>
            <a:lstStyle/>
            <a:p>
              <a:endParaRPr lang="zh-CN" altLang="en-US"/>
            </a:p>
          </p:txBody>
        </p:sp>
        <p:sp>
          <p:nvSpPr>
            <p:cNvPr id="63498" name="Line 16">
              <a:extLst>
                <a:ext uri="{FF2B5EF4-FFF2-40B4-BE49-F238E27FC236}">
                  <a16:creationId xmlns:a16="http://schemas.microsoft.com/office/drawing/2014/main" id="{43C50F9A-DC27-4845-845A-582E99FE904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552" y="2352"/>
              <a:ext cx="0" cy="624"/>
            </a:xfrm>
            <a:prstGeom prst="line">
              <a:avLst/>
            </a:prstGeom>
            <a:noFill/>
            <a:ln w="28575">
              <a:solidFill>
                <a:srgbClr val="33333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92075" tIns="46038" rIns="92075" bIns="46038"/>
            <a:lstStyle/>
            <a:p>
              <a:endParaRPr lang="zh-CN" altLang="en-US"/>
            </a:p>
          </p:txBody>
        </p:sp>
      </p:grpSp>
      <p:sp>
        <p:nvSpPr>
          <p:cNvPr id="63494" name="Text Box 17">
            <a:extLst>
              <a:ext uri="{FF2B5EF4-FFF2-40B4-BE49-F238E27FC236}">
                <a16:creationId xmlns:a16="http://schemas.microsoft.com/office/drawing/2014/main" id="{18445228-92F4-43B0-8983-E04DEED087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92275" y="5516563"/>
            <a:ext cx="1835150" cy="430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kumimoji="0"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</a:rPr>
              <a:t>线性输出</a:t>
            </a:r>
          </a:p>
        </p:txBody>
      </p:sp>
      <p:sp>
        <p:nvSpPr>
          <p:cNvPr id="63495" name="Text Box 18">
            <a:extLst>
              <a:ext uri="{FF2B5EF4-FFF2-40B4-BE49-F238E27FC236}">
                <a16:creationId xmlns:a16="http://schemas.microsoft.com/office/drawing/2014/main" id="{9D54D417-E3A6-4C1B-A62B-CDC4376446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95963" y="5589588"/>
            <a:ext cx="1800225" cy="430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kumimoji="0"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</a:rPr>
              <a:t>霍尔开关型</a:t>
            </a:r>
          </a:p>
        </p:txBody>
      </p:sp>
    </p:spTree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5" descr="AnwendungenNew.jpg                                             000764BAMacintosh HD                   87E6B31C:">
            <a:extLst>
              <a:ext uri="{FF2B5EF4-FFF2-40B4-BE49-F238E27FC236}">
                <a16:creationId xmlns:a16="http://schemas.microsoft.com/office/drawing/2014/main" id="{67092863-8185-4114-B853-D113D69826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1125538"/>
            <a:ext cx="4464050" cy="558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Text Box 3">
            <a:extLst>
              <a:ext uri="{FF2B5EF4-FFF2-40B4-BE49-F238E27FC236}">
                <a16:creationId xmlns:a16="http://schemas.microsoft.com/office/drawing/2014/main" id="{6323868D-240B-4FA6-9F1D-8A6EC4E169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19700" y="1052513"/>
            <a:ext cx="3924300" cy="5805487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20000"/>
              </a:lnSpc>
              <a:defRPr/>
            </a:pPr>
            <a:r>
              <a:rPr lang="zh-CN" altLang="en-US" sz="2800" b="1" dirty="0">
                <a:solidFill>
                  <a:schemeClr val="accent2">
                    <a:lumMod val="50000"/>
                  </a:schemeClr>
                </a:solidFill>
              </a:rPr>
              <a:t>汽车电子</a:t>
            </a:r>
            <a:endParaRPr lang="en-US" altLang="zh-CN" sz="2800" b="1" dirty="0">
              <a:solidFill>
                <a:schemeClr val="accent2">
                  <a:lumMod val="50000"/>
                </a:schemeClr>
              </a:solidFill>
            </a:endParaRPr>
          </a:p>
          <a:p>
            <a:pPr eaLnBrk="1" hangingPunct="1">
              <a:lnSpc>
                <a:spcPct val="120000"/>
              </a:lnSpc>
              <a:defRPr/>
            </a:pPr>
            <a:r>
              <a:rPr lang="de-DE" altLang="zh-CN" sz="2400" b="1" dirty="0">
                <a:solidFill>
                  <a:srgbClr val="C00000"/>
                </a:solidFill>
              </a:rPr>
              <a:t>Automotive applications</a:t>
            </a:r>
          </a:p>
          <a:p>
            <a:pPr eaLnBrk="1" hangingPunct="1">
              <a:lnSpc>
                <a:spcPct val="120000"/>
              </a:lnSpc>
              <a:defRPr/>
            </a:pPr>
            <a:r>
              <a:rPr lang="zh-CN" altLang="en-US" sz="2800" b="1" dirty="0">
                <a:solidFill>
                  <a:schemeClr val="accent2">
                    <a:lumMod val="50000"/>
                  </a:schemeClr>
                </a:solidFill>
              </a:rPr>
              <a:t>智能家居</a:t>
            </a:r>
            <a:endParaRPr lang="en-US" altLang="zh-CN" sz="2800" b="1" dirty="0">
              <a:solidFill>
                <a:schemeClr val="accent2">
                  <a:lumMod val="50000"/>
                </a:schemeClr>
              </a:solidFill>
            </a:endParaRPr>
          </a:p>
          <a:p>
            <a:pPr eaLnBrk="1" hangingPunct="1">
              <a:lnSpc>
                <a:spcPct val="120000"/>
              </a:lnSpc>
              <a:defRPr/>
            </a:pPr>
            <a:r>
              <a:rPr lang="de-DE" altLang="zh-CN" sz="2400" b="1" dirty="0">
                <a:solidFill>
                  <a:srgbClr val="C00000"/>
                </a:solidFill>
              </a:rPr>
              <a:t>Household appliances</a:t>
            </a:r>
          </a:p>
          <a:p>
            <a:pPr eaLnBrk="1" hangingPunct="1">
              <a:lnSpc>
                <a:spcPct val="120000"/>
              </a:lnSpc>
              <a:defRPr/>
            </a:pPr>
            <a:r>
              <a:rPr lang="zh-CN" altLang="en-US" sz="2800" b="1" dirty="0">
                <a:solidFill>
                  <a:schemeClr val="accent2">
                    <a:lumMod val="50000"/>
                  </a:schemeClr>
                </a:solidFill>
              </a:rPr>
              <a:t>硬盘 </a:t>
            </a:r>
            <a:r>
              <a:rPr lang="de-DE" altLang="zh-CN" sz="2400" b="1" dirty="0">
                <a:solidFill>
                  <a:srgbClr val="C00000"/>
                </a:solidFill>
              </a:rPr>
              <a:t>Hard disks</a:t>
            </a:r>
          </a:p>
          <a:p>
            <a:pPr eaLnBrk="1" hangingPunct="1">
              <a:lnSpc>
                <a:spcPct val="120000"/>
              </a:lnSpc>
              <a:defRPr/>
            </a:pPr>
            <a:r>
              <a:rPr lang="zh-CN" altLang="en-US" sz="2800" b="1" dirty="0">
                <a:solidFill>
                  <a:schemeClr val="accent2">
                    <a:lumMod val="50000"/>
                  </a:schemeClr>
                </a:solidFill>
              </a:rPr>
              <a:t>地球物理</a:t>
            </a:r>
            <a:r>
              <a:rPr lang="de-DE" altLang="zh-CN" sz="2400" b="1" dirty="0">
                <a:solidFill>
                  <a:srgbClr val="C00000"/>
                </a:solidFill>
              </a:rPr>
              <a:t>Geology</a:t>
            </a:r>
          </a:p>
          <a:p>
            <a:pPr eaLnBrk="1" hangingPunct="1">
              <a:lnSpc>
                <a:spcPct val="120000"/>
              </a:lnSpc>
              <a:defRPr/>
            </a:pPr>
            <a:r>
              <a:rPr lang="zh-CN" altLang="en-US" sz="2800" b="1" dirty="0">
                <a:solidFill>
                  <a:schemeClr val="accent2">
                    <a:lumMod val="50000"/>
                  </a:schemeClr>
                </a:solidFill>
              </a:rPr>
              <a:t>药物</a:t>
            </a:r>
            <a:r>
              <a:rPr lang="de-DE" altLang="zh-CN" sz="2400" b="1" dirty="0">
                <a:solidFill>
                  <a:srgbClr val="C00000"/>
                </a:solidFill>
              </a:rPr>
              <a:t>Medicine</a:t>
            </a:r>
          </a:p>
          <a:p>
            <a:pPr eaLnBrk="1" hangingPunct="1">
              <a:lnSpc>
                <a:spcPct val="120000"/>
              </a:lnSpc>
              <a:defRPr/>
            </a:pPr>
            <a:r>
              <a:rPr lang="zh-CN" altLang="en-US" sz="2800" b="1" dirty="0">
                <a:solidFill>
                  <a:schemeClr val="accent2">
                    <a:lumMod val="50000"/>
                  </a:schemeClr>
                </a:solidFill>
              </a:rPr>
              <a:t>无损检测</a:t>
            </a:r>
            <a:r>
              <a:rPr lang="de-DE" altLang="zh-CN" sz="2400" b="1" dirty="0">
                <a:solidFill>
                  <a:srgbClr val="C00000"/>
                </a:solidFill>
              </a:rPr>
              <a:t>Nondestructive evaluation</a:t>
            </a:r>
          </a:p>
          <a:p>
            <a:pPr eaLnBrk="1" hangingPunct="1">
              <a:lnSpc>
                <a:spcPct val="120000"/>
              </a:lnSpc>
              <a:defRPr/>
            </a:pPr>
            <a:r>
              <a:rPr lang="zh-CN" altLang="en-US" sz="2800" b="1" dirty="0">
                <a:solidFill>
                  <a:schemeClr val="accent2">
                    <a:lumMod val="50000"/>
                  </a:schemeClr>
                </a:solidFill>
              </a:rPr>
              <a:t>基础研究</a:t>
            </a:r>
            <a:r>
              <a:rPr lang="de-DE" altLang="zh-CN" sz="2400" b="1" dirty="0">
                <a:solidFill>
                  <a:srgbClr val="C00000"/>
                </a:solidFill>
              </a:rPr>
              <a:t>Fundamental research</a:t>
            </a:r>
          </a:p>
          <a:p>
            <a:pPr eaLnBrk="1" hangingPunct="1">
              <a:lnSpc>
                <a:spcPct val="120000"/>
              </a:lnSpc>
              <a:defRPr/>
            </a:pPr>
            <a:r>
              <a:rPr lang="de-DE" altLang="zh-CN" dirty="0">
                <a:latin typeface="Helvetica" charset="0"/>
                <a:ea typeface="宋体" pitchFamily="2" charset="-122"/>
              </a:rPr>
              <a:t>...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E30B420A-A025-4DE3-AFE8-8628F085A94D}"/>
              </a:ext>
            </a:extLst>
          </p:cNvPr>
          <p:cNvSpPr txBox="1">
            <a:spLocks noChangeArrowheads="1"/>
          </p:cNvSpPr>
          <p:nvPr/>
        </p:nvSpPr>
        <p:spPr>
          <a:xfrm>
            <a:off x="500063" y="142875"/>
            <a:ext cx="4071937" cy="769938"/>
          </a:xfrm>
          <a:prstGeom prst="rect">
            <a:avLst/>
          </a:prstGeom>
        </p:spPr>
        <p:txBody>
          <a:bodyPr/>
          <a:lstStyle/>
          <a:p>
            <a:pPr eaLnBrk="1" hangingPunct="1">
              <a:defRPr/>
            </a:pPr>
            <a:r>
              <a:rPr kumimoji="1" lang="en-US" altLang="zh-CN" sz="4000" b="1" kern="0" dirty="0">
                <a:solidFill>
                  <a:srgbClr val="C00000"/>
                </a:solidFill>
                <a:latin typeface="+mj-lt"/>
                <a:ea typeface="+mj-ea"/>
                <a:cs typeface="Times New Roman" pitchFamily="18" charset="0"/>
              </a:rPr>
              <a:t>0 </a:t>
            </a:r>
            <a:r>
              <a:rPr kumimoji="1" lang="zh-CN" altLang="en-US" sz="4000" b="1" kern="0" dirty="0">
                <a:solidFill>
                  <a:srgbClr val="C00000"/>
                </a:solidFill>
                <a:latin typeface="+mj-lt"/>
                <a:ea typeface="+mj-ea"/>
                <a:cs typeface="Times New Roman" pitchFamily="18" charset="0"/>
              </a:rPr>
              <a:t>概述（续）</a:t>
            </a:r>
            <a:endParaRPr kumimoji="1" lang="zh-CN" altLang="en-US" sz="4000" kern="0" dirty="0">
              <a:solidFill>
                <a:srgbClr val="C00000"/>
              </a:solidFill>
              <a:latin typeface="黑体" pitchFamily="2" charset="-122"/>
              <a:ea typeface="黑体" pitchFamily="2" charset="-122"/>
              <a:cs typeface="+mj-cs"/>
            </a:endParaRPr>
          </a:p>
        </p:txBody>
      </p:sp>
    </p:spTree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>
            <a:extLst>
              <a:ext uri="{FF2B5EF4-FFF2-40B4-BE49-F238E27FC236}">
                <a16:creationId xmlns:a16="http://schemas.microsoft.com/office/drawing/2014/main" id="{E3C2F5E7-6643-46EA-A487-7BBB1E022320}"/>
              </a:ext>
            </a:extLst>
          </p:cNvPr>
          <p:cNvSpPr txBox="1">
            <a:spLocks noChangeArrowheads="1"/>
          </p:cNvSpPr>
          <p:nvPr/>
        </p:nvSpPr>
        <p:spPr>
          <a:xfrm>
            <a:off x="231775" y="241300"/>
            <a:ext cx="8001000" cy="838200"/>
          </a:xfrm>
          <a:prstGeom prst="rect">
            <a:avLst/>
          </a:prstGeom>
        </p:spPr>
        <p:txBody>
          <a:bodyPr/>
          <a:lstStyle/>
          <a:p>
            <a:pPr algn="ctr">
              <a:lnSpc>
                <a:spcPct val="150000"/>
              </a:lnSpc>
              <a:defRPr/>
            </a:pPr>
            <a:r>
              <a:rPr kumimoji="1" lang="zh-CN" altLang="en-US" sz="3200" b="1" kern="0">
                <a:solidFill>
                  <a:schemeClr val="tx2"/>
                </a:solidFill>
                <a:latin typeface="+mj-lt"/>
                <a:ea typeface="黑体" pitchFamily="2" charset="-122"/>
                <a:cs typeface="+mj-cs"/>
              </a:rPr>
              <a:t>霍尔特斯拉计（高斯计）</a:t>
            </a:r>
            <a:r>
              <a:rPr kumimoji="1" lang="zh-CN" altLang="en-US" sz="3200" b="1" ker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</a:t>
            </a:r>
            <a:endParaRPr kumimoji="1" lang="zh-CN" altLang="en-US" sz="3200" b="1" kern="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ED6AECFA-131F-44E6-AF6A-D6793FA52313}"/>
              </a:ext>
            </a:extLst>
          </p:cNvPr>
          <p:cNvSpPr txBox="1">
            <a:spLocks noChangeArrowheads="1"/>
          </p:cNvSpPr>
          <p:nvPr/>
        </p:nvSpPr>
        <p:spPr>
          <a:xfrm>
            <a:off x="3203575" y="1003300"/>
            <a:ext cx="2232025" cy="685800"/>
          </a:xfrm>
          <a:prstGeom prst="rect">
            <a:avLst/>
          </a:prstGeom>
        </p:spPr>
        <p:txBody>
          <a:bodyPr/>
          <a:lstStyle/>
          <a:p>
            <a:pPr marL="342900" indent="-342900">
              <a:spcBef>
                <a:spcPct val="20000"/>
              </a:spcBef>
              <a:defRPr/>
            </a:pPr>
            <a:r>
              <a:rPr kumimoji="1" lang="zh-CN" altLang="en-US" sz="3600" b="1" kern="0">
                <a:latin typeface="宋体" pitchFamily="2" charset="-122"/>
                <a:ea typeface="+mn-ea"/>
              </a:rPr>
              <a:t>霍尔元件</a:t>
            </a:r>
          </a:p>
        </p:txBody>
      </p:sp>
      <p:pic>
        <p:nvPicPr>
          <p:cNvPr id="64516" name="Picture 4" descr="高斯计2">
            <a:extLst>
              <a:ext uri="{FF2B5EF4-FFF2-40B4-BE49-F238E27FC236}">
                <a16:creationId xmlns:a16="http://schemas.microsoft.com/office/drawing/2014/main" id="{28AD406D-BF07-4CD3-9A84-D185FC3A54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6300" y="1596232"/>
            <a:ext cx="3831977" cy="43613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4517" name="Picture 6" descr="高斯计4">
            <a:extLst>
              <a:ext uri="{FF2B5EF4-FFF2-40B4-BE49-F238E27FC236}">
                <a16:creationId xmlns:a16="http://schemas.microsoft.com/office/drawing/2014/main" id="{63650377-31D0-44E5-A6DB-835E9F0D7F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5600" y="1472264"/>
            <a:ext cx="2183345" cy="44608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Text Box 7">
            <a:extLst>
              <a:ext uri="{FF2B5EF4-FFF2-40B4-BE49-F238E27FC236}">
                <a16:creationId xmlns:a16="http://schemas.microsoft.com/office/drawing/2014/main" id="{F1EF3A34-3297-4AF2-A8EF-F7D08A4271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8775" y="260350"/>
            <a:ext cx="5437188" cy="536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600"/>
              </a:spcBef>
              <a:buFontTx/>
              <a:buNone/>
            </a:pPr>
            <a:r>
              <a:rPr kumimoji="0" lang="zh-CN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（2）</a:t>
            </a:r>
            <a:r>
              <a:rPr kumimoji="0"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测位移、加速度和转速（磁感应强度）</a:t>
            </a:r>
          </a:p>
          <a:p>
            <a:pPr eaLnBrk="1" hangingPunct="1">
              <a:lnSpc>
                <a:spcPct val="120000"/>
              </a:lnSpc>
              <a:spcBef>
                <a:spcPts val="600"/>
              </a:spcBef>
              <a:buFontTx/>
              <a:buNone/>
            </a:pPr>
            <a:endParaRPr kumimoji="0"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20000"/>
              </a:lnSpc>
              <a:spcBef>
                <a:spcPts val="600"/>
              </a:spcBef>
              <a:buFontTx/>
              <a:buNone/>
            </a:pPr>
            <a:r>
              <a:rPr kumimoji="0"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磁路部分：</a:t>
            </a:r>
          </a:p>
          <a:p>
            <a:pPr eaLnBrk="1" hangingPunct="1">
              <a:lnSpc>
                <a:spcPct val="120000"/>
              </a:lnSpc>
              <a:spcBef>
                <a:spcPts val="600"/>
              </a:spcBef>
              <a:buFontTx/>
              <a:buNone/>
            </a:pPr>
            <a:r>
              <a:rPr kumimoji="0"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●</a:t>
            </a:r>
            <a:r>
              <a:rPr kumimoji="0"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两块特性相同的磁钢，以</a:t>
            </a:r>
          </a:p>
          <a:p>
            <a:pPr eaLnBrk="1" hangingPunct="1">
              <a:lnSpc>
                <a:spcPct val="120000"/>
              </a:lnSpc>
              <a:spcBef>
                <a:spcPts val="600"/>
              </a:spcBef>
              <a:buFontTx/>
              <a:buNone/>
            </a:pPr>
            <a:r>
              <a:rPr kumimoji="0"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同一极性</a:t>
            </a:r>
            <a:r>
              <a:rPr kumimoji="0"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N—N</a:t>
            </a:r>
            <a:r>
              <a:rPr kumimoji="0"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相对安置，两磁钢</a:t>
            </a:r>
          </a:p>
          <a:p>
            <a:pPr eaLnBrk="1" hangingPunct="1">
              <a:lnSpc>
                <a:spcPct val="120000"/>
              </a:lnSpc>
              <a:spcBef>
                <a:spcPts val="600"/>
              </a:spcBef>
              <a:buFontTx/>
              <a:buNone/>
            </a:pPr>
            <a:r>
              <a:rPr kumimoji="0"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之间的</a:t>
            </a:r>
            <a:r>
              <a:rPr kumimoji="0" lang="zh-CN" altLang="en-US" sz="2000" b="1" dirty="0"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中心位置处磁感应强度</a:t>
            </a:r>
            <a:r>
              <a:rPr kumimoji="0" lang="en-US" altLang="zh-CN" sz="2000" b="1" dirty="0"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kumimoji="0" lang="zh-CN" altLang="en-US" sz="2000" b="1" dirty="0"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为零</a:t>
            </a:r>
            <a:r>
              <a:rPr kumimoji="0"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  <a:p>
            <a:pPr eaLnBrk="1" hangingPunct="1">
              <a:lnSpc>
                <a:spcPct val="120000"/>
              </a:lnSpc>
              <a:spcBef>
                <a:spcPts val="600"/>
              </a:spcBef>
              <a:buFontTx/>
              <a:buNone/>
            </a:pPr>
            <a:r>
              <a:rPr kumimoji="0"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●</a:t>
            </a:r>
            <a:r>
              <a:rPr kumimoji="0"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在霍尔元件偏离中心位置</a:t>
            </a:r>
          </a:p>
          <a:p>
            <a:pPr eaLnBrk="1" hangingPunct="1">
              <a:lnSpc>
                <a:spcPct val="120000"/>
              </a:lnSpc>
              <a:spcBef>
                <a:spcPts val="600"/>
              </a:spcBef>
              <a:buFontTx/>
              <a:buNone/>
            </a:pPr>
            <a:r>
              <a:rPr kumimoji="0"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＜</a:t>
            </a:r>
            <a:r>
              <a:rPr kumimoji="0" lang="zh-CN" altLang="en-US" sz="2000" b="1" dirty="0"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土</a:t>
            </a:r>
            <a:r>
              <a:rPr kumimoji="0" lang="en-US" altLang="zh-CN" sz="2000" b="1" dirty="0"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2mm</a:t>
            </a:r>
            <a:r>
              <a:rPr kumimoji="0" lang="zh-CN" altLang="en-US" sz="2000" b="1" dirty="0"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范围内，</a:t>
            </a:r>
            <a:r>
              <a:rPr kumimoji="0" lang="en-US" altLang="zh-CN" sz="2000" b="1" dirty="0"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U</a:t>
            </a:r>
            <a:r>
              <a:rPr kumimoji="0" lang="en-US" altLang="zh-CN" sz="2000" b="1" baseline="-25000" dirty="0"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H</a:t>
            </a:r>
            <a:r>
              <a:rPr kumimoji="0" lang="zh-CN" altLang="en-US" sz="2000" b="1" dirty="0"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kumimoji="0" lang="en-US" altLang="zh-CN" sz="2000" b="1" dirty="0"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kumimoji="0" lang="zh-CN" altLang="en-US" sz="2000" b="1" dirty="0"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均有良好</a:t>
            </a:r>
          </a:p>
          <a:p>
            <a:pPr eaLnBrk="1" hangingPunct="1">
              <a:lnSpc>
                <a:spcPct val="120000"/>
              </a:lnSpc>
              <a:spcBef>
                <a:spcPts val="600"/>
              </a:spcBef>
              <a:buFontTx/>
              <a:buNone/>
            </a:pPr>
            <a:r>
              <a:rPr kumimoji="0" lang="zh-CN" altLang="en-US" sz="2000" b="1" dirty="0"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的线性特性</a:t>
            </a:r>
            <a:r>
              <a:rPr kumimoji="0"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  <a:p>
            <a:pPr eaLnBrk="1" hangingPunct="1">
              <a:lnSpc>
                <a:spcPct val="120000"/>
              </a:lnSpc>
              <a:spcBef>
                <a:spcPts val="600"/>
              </a:spcBef>
              <a:buFontTx/>
              <a:buNone/>
            </a:pPr>
            <a:r>
              <a:rPr kumimoji="0"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●</a:t>
            </a:r>
            <a:r>
              <a:rPr kumimoji="0"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两磁钢间隙越小，则位移灵敏度</a:t>
            </a:r>
          </a:p>
          <a:p>
            <a:pPr eaLnBrk="1" hangingPunct="1">
              <a:lnSpc>
                <a:spcPct val="120000"/>
              </a:lnSpc>
              <a:spcBef>
                <a:spcPts val="600"/>
              </a:spcBef>
              <a:buFontTx/>
              <a:buNone/>
            </a:pPr>
            <a:r>
              <a:rPr kumimoji="0"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越高</a:t>
            </a:r>
            <a:r>
              <a:rPr kumimoji="0"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，分辨率可达</a:t>
            </a:r>
            <a:r>
              <a:rPr kumimoji="0" lang="el-GR" altLang="zh-CN" sz="2000" b="1" dirty="0"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μ</a:t>
            </a:r>
            <a:r>
              <a:rPr kumimoji="0" lang="en-US" altLang="zh-CN" sz="2000" b="1" dirty="0"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 m</a:t>
            </a:r>
            <a:r>
              <a:rPr kumimoji="0"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数量级。</a:t>
            </a:r>
          </a:p>
        </p:txBody>
      </p:sp>
      <p:pic>
        <p:nvPicPr>
          <p:cNvPr id="65539" name="Picture 9" descr="霍尔位移传感器工作原理及其静态特性">
            <a:extLst>
              <a:ext uri="{FF2B5EF4-FFF2-40B4-BE49-F238E27FC236}">
                <a16:creationId xmlns:a16="http://schemas.microsoft.com/office/drawing/2014/main" id="{10311185-4AC3-42CE-9E15-CDD41DC562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917575"/>
            <a:ext cx="4464050" cy="385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5540" name="Rectangle 10">
            <a:extLst>
              <a:ext uri="{FF2B5EF4-FFF2-40B4-BE49-F238E27FC236}">
                <a16:creationId xmlns:a16="http://schemas.microsoft.com/office/drawing/2014/main" id="{CAD33D8E-EC86-4672-B41F-DA18D1D376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16688" y="115888"/>
            <a:ext cx="1619250" cy="56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kumimoji="0" lang="en-US" altLang="zh-CN" sz="2800" b="1" i="1">
                <a:solidFill>
                  <a:srgbClr val="FF0000"/>
                </a:solidFill>
                <a:latin typeface="Arial" panose="020B0604020202020204" pitchFamily="34" charset="0"/>
              </a:rPr>
              <a:t>U</a:t>
            </a:r>
            <a:r>
              <a:rPr kumimoji="0" lang="en-US" altLang="zh-CN" sz="2800" b="1" i="1" baseline="-25000">
                <a:solidFill>
                  <a:srgbClr val="FF0000"/>
                </a:solidFill>
                <a:latin typeface="Arial" panose="020B0604020202020204" pitchFamily="34" charset="0"/>
              </a:rPr>
              <a:t>H</a:t>
            </a:r>
            <a:r>
              <a:rPr kumimoji="0" lang="en-US" altLang="zh-CN" sz="2800" b="1" i="1">
                <a:solidFill>
                  <a:srgbClr val="FF0000"/>
                </a:solidFill>
                <a:latin typeface="Arial" panose="020B0604020202020204" pitchFamily="34" charset="0"/>
              </a:rPr>
              <a:t>=K</a:t>
            </a:r>
            <a:r>
              <a:rPr kumimoji="0" lang="en-US" altLang="zh-CN" sz="2800" b="1" i="1" baseline="-25000">
                <a:solidFill>
                  <a:srgbClr val="FF0000"/>
                </a:solidFill>
                <a:latin typeface="Arial" panose="020B0604020202020204" pitchFamily="34" charset="0"/>
              </a:rPr>
              <a:t>H</a:t>
            </a:r>
            <a:r>
              <a:rPr kumimoji="0" lang="en-US" altLang="zh-CN" sz="2800" b="1" i="1">
                <a:solidFill>
                  <a:srgbClr val="FF0000"/>
                </a:solidFill>
                <a:latin typeface="Arial" panose="020B0604020202020204" pitchFamily="34" charset="0"/>
              </a:rPr>
              <a:t>BI</a:t>
            </a:r>
            <a:endParaRPr kumimoji="0" lang="zh-CN" altLang="zh-CN" sz="2800" b="1" i="1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pic>
        <p:nvPicPr>
          <p:cNvPr id="65541" name="Picture 11">
            <a:extLst>
              <a:ext uri="{FF2B5EF4-FFF2-40B4-BE49-F238E27FC236}">
                <a16:creationId xmlns:a16="http://schemas.microsoft.com/office/drawing/2014/main" id="{DF12DB61-EF12-4BA5-B311-97147096B8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3438" y="4805363"/>
            <a:ext cx="4500562" cy="2052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Text Box 2">
            <a:extLst>
              <a:ext uri="{FF2B5EF4-FFF2-40B4-BE49-F238E27FC236}">
                <a16:creationId xmlns:a16="http://schemas.microsoft.com/office/drawing/2014/main" id="{E066E954-B985-4025-933F-F63C6D5BF2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288" y="404813"/>
            <a:ext cx="8280400" cy="49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50000"/>
              </a:spcBef>
              <a:buFontTx/>
              <a:buNone/>
            </a:pPr>
            <a:r>
              <a:rPr kumimoji="0"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霍尔式压力传感器结构示意图如下图所示</a:t>
            </a:r>
          </a:p>
        </p:txBody>
      </p:sp>
      <p:pic>
        <p:nvPicPr>
          <p:cNvPr id="66563" name="Picture 3" descr="IMG_3772">
            <a:extLst>
              <a:ext uri="{FF2B5EF4-FFF2-40B4-BE49-F238E27FC236}">
                <a16:creationId xmlns:a16="http://schemas.microsoft.com/office/drawing/2014/main" id="{1FB80E38-091A-4D92-84EA-0DF9C6769C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813" y="1052513"/>
            <a:ext cx="5905500" cy="4011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6564" name="Text Box 4">
            <a:extLst>
              <a:ext uri="{FF2B5EF4-FFF2-40B4-BE49-F238E27FC236}">
                <a16:creationId xmlns:a16="http://schemas.microsoft.com/office/drawing/2014/main" id="{BE4DF8D5-5492-4CA5-B8D3-A7A874BB06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1913" y="4941888"/>
            <a:ext cx="7045325" cy="1273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50000"/>
              </a:spcBef>
              <a:buFontTx/>
              <a:buNone/>
            </a:pPr>
            <a:r>
              <a:rPr kumimoji="0" lang="en-US" altLang="zh-CN" sz="2400">
                <a:ea typeface="楷体_GB2312" pitchFamily="49" charset="-122"/>
              </a:rPr>
              <a:t>       </a:t>
            </a:r>
            <a:r>
              <a:rPr kumimoji="0"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</a:rPr>
              <a:t>其一端固定，另一端安装霍尔元件。当输入压力增加时，弹簧管伸长，使处于恒定磁场中的霍尔元件产生</a:t>
            </a:r>
            <a:r>
              <a:rPr kumimoji="0" lang="zh-CN" altLang="en-US" sz="20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相应位移</a:t>
            </a:r>
            <a:r>
              <a:rPr kumimoji="0"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</a:rPr>
              <a:t>，霍尔元件的输出即可反映被测压力的大小。</a:t>
            </a:r>
          </a:p>
        </p:txBody>
      </p:sp>
    </p:spTree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Text Box 7">
            <a:extLst>
              <a:ext uri="{FF2B5EF4-FFF2-40B4-BE49-F238E27FC236}">
                <a16:creationId xmlns:a16="http://schemas.microsoft.com/office/drawing/2014/main" id="{3373443E-7362-4FB3-8043-193ED9BF30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288" y="476250"/>
            <a:ext cx="8353425" cy="312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kumimoji="0" lang="zh-CN" altLang="en-US" sz="24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测转速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zh-CN" altLang="en-US" sz="28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●</a:t>
            </a:r>
            <a:r>
              <a:rPr lang="zh-CN" altLang="en-US" sz="20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霍尔器件需要工作电源</a:t>
            </a:r>
            <a:r>
              <a:rPr lang="zh-CN" altLang="en-US" sz="20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</a:t>
            </a:r>
            <a:r>
              <a:rPr lang="zh-CN" altLang="en-US" sz="20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令磁体随被检测物体运动</a:t>
            </a:r>
            <a:r>
              <a:rPr lang="zh-CN" altLang="en-US" sz="20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</a:t>
            </a:r>
            <a:r>
              <a:rPr lang="zh-CN" altLang="en-US" sz="20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霍尔器件固定</a:t>
            </a:r>
            <a:endParaRPr kumimoji="0" lang="zh-CN" altLang="en-US" sz="2000" b="1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zh-CN" altLang="en-US" sz="28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●</a:t>
            </a:r>
            <a:r>
              <a:rPr kumimoji="0" lang="zh-CN" altLang="zh-CN" sz="20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将一个周边等距离嵌有永磁铁氧体的非磁性圆盘固定在被测轴上；</a:t>
            </a:r>
            <a:endParaRPr kumimoji="0" lang="zh-CN" altLang="en-US" sz="2000" b="1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zh-CN" altLang="en-US" sz="28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●</a:t>
            </a:r>
            <a:r>
              <a:rPr kumimoji="0" lang="zh-CN" altLang="zh-CN" sz="20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相邻两铁氧体极性相反；</a:t>
            </a:r>
            <a:endParaRPr kumimoji="0" lang="zh-CN" altLang="en-US" sz="2000" b="1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zh-CN" altLang="en-US" sz="28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●</a:t>
            </a:r>
            <a:r>
              <a:rPr kumimoji="0" lang="zh-CN" altLang="zh-CN" sz="20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测量头两导磁体外端的间距与圆盘上两相邻铁氧体之间的距离相等；</a:t>
            </a:r>
            <a:endParaRPr kumimoji="0" lang="zh-CN" altLang="en-US" sz="2000" b="1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zh-CN" altLang="en-US" sz="28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●</a:t>
            </a:r>
            <a:r>
              <a:rPr kumimoji="0" lang="zh-CN" altLang="zh-CN" sz="20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圆盘转动时，霍耳器件输出正负交变的周期电势。</a:t>
            </a:r>
            <a:r>
              <a:rPr kumimoji="0" lang="zh-CN" altLang="en-US" sz="20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</p:txBody>
      </p:sp>
      <p:pic>
        <p:nvPicPr>
          <p:cNvPr id="67587" name="Picture 9" descr="霍尔转速传感器工作原理">
            <a:extLst>
              <a:ext uri="{FF2B5EF4-FFF2-40B4-BE49-F238E27FC236}">
                <a16:creationId xmlns:a16="http://schemas.microsoft.com/office/drawing/2014/main" id="{C7D72789-F459-4821-85B6-3921170D46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013" y="3514725"/>
            <a:ext cx="6950075" cy="3343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5">
            <a:extLst>
              <a:ext uri="{FF2B5EF4-FFF2-40B4-BE49-F238E27FC236}">
                <a16:creationId xmlns:a16="http://schemas.microsoft.com/office/drawing/2014/main" id="{D345AC88-1E5A-4031-9E24-66D780E0BE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288" y="115888"/>
            <a:ext cx="8137525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 anchor="ctr"/>
          <a:lstStyle/>
          <a:p>
            <a:pPr marL="342900" indent="-342900">
              <a:lnSpc>
                <a:spcPct val="120000"/>
              </a:lnSpc>
              <a:buClr>
                <a:schemeClr val="accent1"/>
              </a:buClr>
              <a:defRPr/>
            </a:pPr>
            <a:r>
              <a:rPr kumimoji="1" lang="en-US" altLang="zh-CN" sz="3600" b="1" dirty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黑体" pitchFamily="2" charset="-122"/>
                <a:sym typeface="Symbol" pitchFamily="18" charset="2"/>
              </a:rPr>
              <a:t>1.4 </a:t>
            </a:r>
            <a:r>
              <a:rPr kumimoji="1" lang="zh-CN" altLang="en-US" sz="3600" b="1" dirty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黑体" pitchFamily="2" charset="-122"/>
                <a:sym typeface="Symbol" pitchFamily="18" charset="2"/>
              </a:rPr>
              <a:t>应用（续）</a:t>
            </a:r>
            <a:endParaRPr kumimoji="1" lang="en-US" altLang="zh-CN" sz="3600" b="1" dirty="0">
              <a:solidFill>
                <a:srgbClr val="0070C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  <a:ea typeface="黑体" pitchFamily="2" charset="-122"/>
              <a:sym typeface="Symbol" pitchFamily="18" charset="2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C8877CC-ABC5-4F39-90A7-6A3C7DA2BFCC}"/>
              </a:ext>
            </a:extLst>
          </p:cNvPr>
          <p:cNvSpPr txBox="1">
            <a:spLocks noChangeArrowheads="1"/>
          </p:cNvSpPr>
          <p:nvPr/>
        </p:nvSpPr>
        <p:spPr>
          <a:xfrm>
            <a:off x="3851275" y="260350"/>
            <a:ext cx="5113338" cy="1295400"/>
          </a:xfrm>
          <a:prstGeom prst="rect">
            <a:avLst/>
          </a:prstGeom>
        </p:spPr>
        <p:txBody>
          <a:bodyPr/>
          <a:lstStyle/>
          <a:p>
            <a:pPr algn="ctr">
              <a:lnSpc>
                <a:spcPct val="150000"/>
              </a:lnSpc>
              <a:defRPr/>
            </a:pPr>
            <a:r>
              <a:rPr kumimoji="1" lang="zh-CN" altLang="en-US" sz="2800" b="1" kern="0" dirty="0">
                <a:solidFill>
                  <a:schemeClr val="tx2"/>
                </a:solidFill>
                <a:latin typeface="+mj-lt"/>
                <a:ea typeface="黑体" pitchFamily="2" charset="-122"/>
                <a:cs typeface="+mj-cs"/>
              </a:rPr>
              <a:t>霍尔转速传感器在汽车防抱死装置（</a:t>
            </a:r>
            <a:r>
              <a:rPr kumimoji="1" lang="en-US" altLang="zh-CN" sz="2800" b="1" kern="0" dirty="0">
                <a:solidFill>
                  <a:schemeClr val="tx2"/>
                </a:solidFill>
                <a:latin typeface="+mj-lt"/>
                <a:ea typeface="黑体" pitchFamily="2" charset="-122"/>
                <a:cs typeface="+mj-cs"/>
              </a:rPr>
              <a:t>ABS</a:t>
            </a:r>
            <a:r>
              <a:rPr kumimoji="1" lang="zh-CN" altLang="en-US" sz="2800" b="1" kern="0" dirty="0">
                <a:solidFill>
                  <a:schemeClr val="tx2"/>
                </a:solidFill>
                <a:latin typeface="+mj-lt"/>
                <a:ea typeface="黑体" pitchFamily="2" charset="-122"/>
                <a:cs typeface="+mj-cs"/>
              </a:rPr>
              <a:t>）中的应用</a:t>
            </a:r>
            <a:r>
              <a:rPr kumimoji="1" lang="zh-CN" altLang="en-US" sz="3200" b="1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F32DDC7-FC8A-4151-8DFA-531A1411282D}"/>
              </a:ext>
            </a:extLst>
          </p:cNvPr>
          <p:cNvSpPr txBox="1">
            <a:spLocks noChangeArrowheads="1"/>
          </p:cNvSpPr>
          <p:nvPr/>
        </p:nvSpPr>
        <p:spPr>
          <a:xfrm>
            <a:off x="323850" y="4941888"/>
            <a:ext cx="8820150" cy="1752600"/>
          </a:xfrm>
          <a:prstGeom prst="rect">
            <a:avLst/>
          </a:prstGeom>
        </p:spPr>
        <p:txBody>
          <a:bodyPr/>
          <a:lstStyle/>
          <a:p>
            <a:pPr marL="342900" indent="-342900">
              <a:lnSpc>
                <a:spcPct val="115000"/>
              </a:lnSpc>
              <a:spcBef>
                <a:spcPct val="20000"/>
              </a:spcBef>
              <a:defRPr/>
            </a:pPr>
            <a:r>
              <a:rPr kumimoji="1" lang="en-US" altLang="zh-CN" sz="3600" b="1" kern="0" dirty="0">
                <a:latin typeface="宋体" pitchFamily="2" charset="-122"/>
                <a:ea typeface="+mn-ea"/>
              </a:rPr>
              <a:t>     </a:t>
            </a:r>
            <a:r>
              <a:rPr kumimoji="1" lang="zh-CN" altLang="en-US" sz="2400" b="1" kern="0" dirty="0">
                <a:latin typeface="微软雅黑" pitchFamily="34" charset="-122"/>
                <a:ea typeface="微软雅黑" pitchFamily="34" charset="-122"/>
              </a:rPr>
              <a:t>若汽车在刹车时车轮被抱死，将产生危险。用霍尔转速传感器来</a:t>
            </a:r>
            <a:r>
              <a:rPr kumimoji="1" lang="zh-CN" altLang="en-US" sz="2400" b="1" kern="0" dirty="0">
                <a:highlight>
                  <a:srgbClr val="FFFF00"/>
                </a:highlight>
                <a:latin typeface="微软雅黑" pitchFamily="34" charset="-122"/>
                <a:ea typeface="微软雅黑" pitchFamily="34" charset="-122"/>
              </a:rPr>
              <a:t>检测车轮的转动状态</a:t>
            </a:r>
            <a:r>
              <a:rPr kumimoji="1" lang="zh-CN" altLang="en-US" sz="2400" b="1" kern="0" dirty="0">
                <a:latin typeface="微软雅黑" pitchFamily="34" charset="-122"/>
                <a:ea typeface="微软雅黑" pitchFamily="34" charset="-122"/>
              </a:rPr>
              <a:t>有助于</a:t>
            </a:r>
            <a:r>
              <a:rPr kumimoji="1" lang="zh-CN" altLang="en-US" sz="2400" b="1" kern="0" dirty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rPr>
              <a:t>控制刹车力</a:t>
            </a:r>
            <a:r>
              <a:rPr kumimoji="1" lang="zh-CN" altLang="en-US" sz="2400" b="1" kern="0" dirty="0">
                <a:latin typeface="微软雅黑" pitchFamily="34" charset="-122"/>
                <a:ea typeface="微软雅黑" pitchFamily="34" charset="-122"/>
              </a:rPr>
              <a:t>的大小。</a:t>
            </a:r>
          </a:p>
        </p:txBody>
      </p:sp>
      <p:pic>
        <p:nvPicPr>
          <p:cNvPr id="68613" name="Picture 4" descr="霍尔式转速传感器">
            <a:extLst>
              <a:ext uri="{FF2B5EF4-FFF2-40B4-BE49-F238E27FC236}">
                <a16:creationId xmlns:a16="http://schemas.microsoft.com/office/drawing/2014/main" id="{2343D3B9-8029-4D40-B5D0-9DB5E51321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2275" y="2060575"/>
            <a:ext cx="6953250" cy="275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8614" name="Text Box 5">
            <a:extLst>
              <a:ext uri="{FF2B5EF4-FFF2-40B4-BE49-F238E27FC236}">
                <a16:creationId xmlns:a16="http://schemas.microsoft.com/office/drawing/2014/main" id="{7E2D92CE-50F2-4D1C-961F-0D668E84FA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825" y="2708275"/>
            <a:ext cx="1447800" cy="1128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5000"/>
              </a:lnSpc>
              <a:spcBef>
                <a:spcPct val="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None/>
            </a:pPr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</a:rPr>
              <a:t>带有微型磁铁的霍尔传感器</a:t>
            </a:r>
          </a:p>
        </p:txBody>
      </p:sp>
    </p:spTree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5">
            <a:extLst>
              <a:ext uri="{FF2B5EF4-FFF2-40B4-BE49-F238E27FC236}">
                <a16:creationId xmlns:a16="http://schemas.microsoft.com/office/drawing/2014/main" id="{9F8898BD-C28A-41EE-BAD2-CA250A82D7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288" y="115888"/>
            <a:ext cx="3313112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 anchor="ctr"/>
          <a:lstStyle/>
          <a:p>
            <a:pPr marL="342900" indent="-342900">
              <a:lnSpc>
                <a:spcPct val="120000"/>
              </a:lnSpc>
              <a:buClr>
                <a:schemeClr val="accent1"/>
              </a:buClr>
              <a:defRPr/>
            </a:pPr>
            <a:r>
              <a:rPr kumimoji="1" lang="en-US" altLang="zh-CN" sz="3600" b="1" dirty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黑体" pitchFamily="2" charset="-122"/>
                <a:sym typeface="Symbol" pitchFamily="18" charset="2"/>
              </a:rPr>
              <a:t>1.4 </a:t>
            </a:r>
            <a:r>
              <a:rPr kumimoji="1" lang="zh-CN" altLang="en-US" sz="3600" b="1" dirty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黑体" pitchFamily="2" charset="-122"/>
                <a:sym typeface="Symbol" pitchFamily="18" charset="2"/>
              </a:rPr>
              <a:t>应用（续）</a:t>
            </a:r>
            <a:endParaRPr kumimoji="1" lang="en-US" altLang="zh-CN" sz="3600" b="1" dirty="0">
              <a:solidFill>
                <a:srgbClr val="0070C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  <a:ea typeface="黑体" pitchFamily="2" charset="-122"/>
              <a:sym typeface="Symbol" pitchFamily="18" charset="2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861213F-9BA9-4D0F-A48E-B840CB597427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304800"/>
            <a:ext cx="3178175" cy="533400"/>
          </a:xfrm>
          <a:prstGeom prst="rect">
            <a:avLst/>
          </a:prstGeom>
        </p:spPr>
        <p:txBody>
          <a:bodyPr/>
          <a:lstStyle/>
          <a:p>
            <a:pPr algn="ctr">
              <a:lnSpc>
                <a:spcPct val="150000"/>
              </a:lnSpc>
              <a:defRPr/>
            </a:pPr>
            <a:endParaRPr kumimoji="1" lang="en-US" altLang="zh-CN" sz="4000" b="1" kern="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276CC2E-E41C-4DF8-95DD-13591B9F8F11}"/>
              </a:ext>
            </a:extLst>
          </p:cNvPr>
          <p:cNvSpPr txBox="1">
            <a:spLocks noChangeArrowheads="1"/>
          </p:cNvSpPr>
          <p:nvPr/>
        </p:nvSpPr>
        <p:spPr>
          <a:xfrm>
            <a:off x="395288" y="4221163"/>
            <a:ext cx="8220075" cy="2133600"/>
          </a:xfrm>
          <a:prstGeom prst="rect">
            <a:avLst/>
          </a:prstGeom>
        </p:spPr>
        <p:txBody>
          <a:bodyPr/>
          <a:lstStyle/>
          <a:p>
            <a:pPr marL="342900" indent="-342900">
              <a:lnSpc>
                <a:spcPct val="115000"/>
              </a:lnSpc>
              <a:spcBef>
                <a:spcPct val="20000"/>
              </a:spcBef>
              <a:defRPr/>
            </a:pPr>
            <a:r>
              <a:rPr kumimoji="1" lang="en-US" altLang="zh-CN" sz="3600" b="1" kern="0" dirty="0">
                <a:latin typeface="宋体" pitchFamily="2" charset="-122"/>
                <a:ea typeface="+mn-ea"/>
              </a:rPr>
              <a:t>     </a:t>
            </a:r>
            <a:r>
              <a:rPr lang="zh-CN" altLang="en-US" sz="2400" b="1" kern="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当齿对准霍尔元件时，磁力线集中穿过霍尔元件，可产生较大的霍尔电动势，放大、整形后输出高电平；反之，当齿轮的空挡对准霍尔元件时，输出为低电平。</a:t>
            </a:r>
          </a:p>
        </p:txBody>
      </p:sp>
      <p:pic>
        <p:nvPicPr>
          <p:cNvPr id="69637" name="Picture 4" descr="霍尔式转速传感器原理">
            <a:extLst>
              <a:ext uri="{FF2B5EF4-FFF2-40B4-BE49-F238E27FC236}">
                <a16:creationId xmlns:a16="http://schemas.microsoft.com/office/drawing/2014/main" id="{90858F4E-0D0B-4702-9AA1-469319DC90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143000"/>
            <a:ext cx="7543800" cy="2865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9638" name="矩形 6">
            <a:extLst>
              <a:ext uri="{FF2B5EF4-FFF2-40B4-BE49-F238E27FC236}">
                <a16:creationId xmlns:a16="http://schemas.microsoft.com/office/drawing/2014/main" id="{5B1ECA1C-300C-4390-8CF6-1D006AB894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48263" y="333375"/>
            <a:ext cx="2909887" cy="49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kumimoji="0" lang="zh-CN" altLang="en-US" sz="24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霍尔转速表原理</a:t>
            </a:r>
            <a:r>
              <a:rPr kumimoji="0" lang="en-US" altLang="zh-CN" sz="24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--B</a:t>
            </a:r>
            <a:r>
              <a:rPr kumimoji="0" lang="en-US" altLang="zh-CN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kumimoji="0" lang="zh-CN" altLang="en-US" sz="24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5">
            <a:extLst>
              <a:ext uri="{FF2B5EF4-FFF2-40B4-BE49-F238E27FC236}">
                <a16:creationId xmlns:a16="http://schemas.microsoft.com/office/drawing/2014/main" id="{E0E80EEC-13AA-4D04-991D-52E2AD8DC8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288" y="115888"/>
            <a:ext cx="8137525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 anchor="ctr"/>
          <a:lstStyle/>
          <a:p>
            <a:pPr marL="342900" indent="-342900">
              <a:lnSpc>
                <a:spcPct val="120000"/>
              </a:lnSpc>
              <a:buClr>
                <a:schemeClr val="accent1"/>
              </a:buClr>
              <a:defRPr/>
            </a:pPr>
            <a:r>
              <a:rPr kumimoji="1" lang="en-US" altLang="zh-CN" sz="3600" b="1" dirty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黑体" pitchFamily="2" charset="-122"/>
                <a:sym typeface="Symbol" pitchFamily="18" charset="2"/>
              </a:rPr>
              <a:t>1.4 </a:t>
            </a:r>
            <a:r>
              <a:rPr kumimoji="1" lang="zh-CN" altLang="en-US" sz="3600" b="1" dirty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黑体" pitchFamily="2" charset="-122"/>
                <a:sym typeface="Symbol" pitchFamily="18" charset="2"/>
              </a:rPr>
              <a:t>应用（续）</a:t>
            </a:r>
            <a:endParaRPr kumimoji="1" lang="en-US" altLang="zh-CN" sz="3600" b="1" dirty="0">
              <a:solidFill>
                <a:srgbClr val="0070C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  <a:ea typeface="黑体" pitchFamily="2" charset="-122"/>
              <a:sym typeface="Symbol" pitchFamily="18" charset="2"/>
            </a:endParaRPr>
          </a:p>
        </p:txBody>
      </p:sp>
      <p:pic>
        <p:nvPicPr>
          <p:cNvPr id="69635" name="Picture 8">
            <a:extLst>
              <a:ext uri="{FF2B5EF4-FFF2-40B4-BE49-F238E27FC236}">
                <a16:creationId xmlns:a16="http://schemas.microsoft.com/office/drawing/2014/main" id="{83857CAF-754E-4821-A1CF-A83C9988A3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0625" y="0"/>
            <a:ext cx="4143375" cy="427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9636" name="Picture 9" descr="8_2">
            <a:extLst>
              <a:ext uri="{FF2B5EF4-FFF2-40B4-BE49-F238E27FC236}">
                <a16:creationId xmlns:a16="http://schemas.microsoft.com/office/drawing/2014/main" id="{2C1B1F05-BD48-412E-821C-7DD758C49214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4572000"/>
            <a:ext cx="419100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9637" name="Text Box 34">
            <a:extLst>
              <a:ext uri="{FF2B5EF4-FFF2-40B4-BE49-F238E27FC236}">
                <a16:creationId xmlns:a16="http://schemas.microsoft.com/office/drawing/2014/main" id="{8A49E509-6AFB-4D8B-AD1E-D448A4516E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1700213"/>
            <a:ext cx="4860925" cy="2941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kumimoji="0"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测转速</a:t>
            </a:r>
            <a:r>
              <a:rPr kumimoji="0"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—C</a:t>
            </a:r>
            <a:r>
              <a:rPr kumimoji="0"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遮断方式</a:t>
            </a:r>
            <a:r>
              <a:rPr kumimoji="0"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kumimoji="0"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磁屏蔽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kumimoji="0"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●</a:t>
            </a:r>
            <a:r>
              <a:rPr kumimoji="0"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在遮断方式中，工作磁体和霍尔器件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kumimoji="0"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相对固定；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kumimoji="0"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●</a:t>
            </a:r>
            <a:r>
              <a:rPr kumimoji="0"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用一</a:t>
            </a:r>
            <a:r>
              <a:rPr kumimoji="0" lang="zh-CN" altLang="en-US" sz="2000" b="1" dirty="0"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软磁翼片</a:t>
            </a:r>
            <a:r>
              <a:rPr kumimoji="0"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作为运动工作部件；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kumimoji="0"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●</a:t>
            </a:r>
            <a:r>
              <a:rPr kumimoji="0"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当翼片进入间隙时，作用到霍尔器件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kumimoji="0"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上的磁力线被部分或全部遮断，以此来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kumimoji="0"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调节工作磁场。 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637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Text Box 7">
            <a:extLst>
              <a:ext uri="{FF2B5EF4-FFF2-40B4-BE49-F238E27FC236}">
                <a16:creationId xmlns:a16="http://schemas.microsoft.com/office/drawing/2014/main" id="{6D554708-28FD-496E-8C93-854004FC3D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4813" y="315913"/>
            <a:ext cx="8353425" cy="3502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spcAft>
                <a:spcPts val="1200"/>
              </a:spcAft>
              <a:buFontTx/>
              <a:buNone/>
            </a:pPr>
            <a:r>
              <a:rPr kumimoji="0"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kumimoji="0"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kumimoji="0"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）测电流</a:t>
            </a:r>
          </a:p>
          <a:p>
            <a:pPr eaLnBrk="1" hangingPunct="1">
              <a:lnSpc>
                <a:spcPct val="120000"/>
              </a:lnSpc>
              <a:spcBef>
                <a:spcPts val="600"/>
              </a:spcBef>
              <a:buFontTx/>
              <a:buNone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①霍尔电流、电压传感器原理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●</a:t>
            </a:r>
            <a:r>
              <a:rPr lang="zh-CN" altLang="en-US" sz="2000" b="1" dirty="0"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电流流过的导线周围</a:t>
            </a:r>
            <a:r>
              <a:rPr lang="zh-CN" altLang="en-US" sz="2000" b="1" dirty="0"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</a:t>
            </a:r>
            <a:r>
              <a:rPr lang="zh-CN" altLang="en-US" sz="2000" b="1" dirty="0"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安培环路定理</a:t>
            </a:r>
            <a:r>
              <a:rPr lang="zh-CN" altLang="en-US" sz="2000" b="1" dirty="0"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</a:t>
            </a:r>
            <a:r>
              <a:rPr lang="zh-CN" altLang="en-US" sz="2000" b="1" dirty="0"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感生磁场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●霍尔器件检测电流感生的磁场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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测出产生这个磁场的电流的量值</a:t>
            </a:r>
          </a:p>
          <a:p>
            <a:pPr eaLnBrk="1" hangingPunct="1">
              <a:lnSpc>
                <a:spcPct val="120000"/>
              </a:lnSpc>
              <a:spcBef>
                <a:spcPts val="600"/>
              </a:spcBef>
              <a:buFontTx/>
              <a:buNone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②结构 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●用一环形导磁材料作成磁芯，将导线中电流感生的磁场聚集起来，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●在磁芯上开一气隙，内置一个霍尔线性器件，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●器件通电后，便可由它的霍尔输出电压得到导线中流通的电流。</a:t>
            </a:r>
          </a:p>
        </p:txBody>
      </p:sp>
      <p:pic>
        <p:nvPicPr>
          <p:cNvPr id="71683" name="Picture 9" descr="http://www.88009900.com/lz/tyr-35.gif">
            <a:extLst>
              <a:ext uri="{FF2B5EF4-FFF2-40B4-BE49-F238E27FC236}">
                <a16:creationId xmlns:a16="http://schemas.microsoft.com/office/drawing/2014/main" id="{79F02682-9C96-46B5-94E3-7F6167C7FE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350" y="3789363"/>
            <a:ext cx="7319963" cy="295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5">
            <a:extLst>
              <a:ext uri="{FF2B5EF4-FFF2-40B4-BE49-F238E27FC236}">
                <a16:creationId xmlns:a16="http://schemas.microsoft.com/office/drawing/2014/main" id="{A0D21F91-7855-4BBE-A795-B89450D95E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288" y="115888"/>
            <a:ext cx="8137525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 anchor="ctr"/>
          <a:lstStyle/>
          <a:p>
            <a:pPr marL="342900" indent="-342900">
              <a:lnSpc>
                <a:spcPct val="120000"/>
              </a:lnSpc>
              <a:buClr>
                <a:schemeClr val="accent1"/>
              </a:buClr>
              <a:defRPr/>
            </a:pPr>
            <a:r>
              <a:rPr kumimoji="1" lang="en-US" altLang="zh-CN" sz="3600" b="1" dirty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黑体" pitchFamily="2" charset="-122"/>
                <a:sym typeface="Symbol" pitchFamily="18" charset="2"/>
              </a:rPr>
              <a:t>1.4 </a:t>
            </a:r>
            <a:r>
              <a:rPr kumimoji="1" lang="zh-CN" altLang="en-US" sz="3600" b="1" dirty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黑体" pitchFamily="2" charset="-122"/>
                <a:sym typeface="Symbol" pitchFamily="18" charset="2"/>
              </a:rPr>
              <a:t>应用（续）</a:t>
            </a:r>
            <a:endParaRPr kumimoji="1" lang="en-US" altLang="zh-CN" sz="3600" b="1" dirty="0">
              <a:solidFill>
                <a:srgbClr val="0070C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  <a:ea typeface="黑体" pitchFamily="2" charset="-122"/>
              <a:sym typeface="Symbol" pitchFamily="18" charset="2"/>
            </a:endParaRPr>
          </a:p>
        </p:txBody>
      </p:sp>
      <p:sp>
        <p:nvSpPr>
          <p:cNvPr id="72707" name="Text Box 7">
            <a:extLst>
              <a:ext uri="{FF2B5EF4-FFF2-40B4-BE49-F238E27FC236}">
                <a16:creationId xmlns:a16="http://schemas.microsoft.com/office/drawing/2014/main" id="{6C6D4AF0-2881-4141-B1F4-9C7297F2D2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313" y="1268413"/>
            <a:ext cx="8353425" cy="3157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③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特点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●依靠磁场进行耦合实现电流的</a:t>
            </a:r>
            <a:r>
              <a:rPr lang="zh-CN" altLang="en-US" sz="2400" b="1" dirty="0"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“无介入”检测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即：测量电路不必接入被测电路即可实现电流检测；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●检测电路的输入、输出电路是</a:t>
            </a:r>
            <a:r>
              <a:rPr lang="zh-CN" altLang="en-US" sz="2400" b="1" dirty="0">
                <a:solidFill>
                  <a:srgbClr val="0000FF"/>
                </a:solidFill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完全电隔离的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●检测过程中，被测电路和检测电路相互无影响；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●响应时间可短到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1μs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以下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，可检测从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直流到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MHz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级的各种波形电流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</p:txBody>
      </p:sp>
      <p:pic>
        <p:nvPicPr>
          <p:cNvPr id="72708" name="Picture 9" descr="http://www.88009900.com/lz/tyr-35.gif">
            <a:extLst>
              <a:ext uri="{FF2B5EF4-FFF2-40B4-BE49-F238E27FC236}">
                <a16:creationId xmlns:a16="http://schemas.microsoft.com/office/drawing/2014/main" id="{5BBA6929-7E31-4A15-A28A-F496568AD7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875" y="4292600"/>
            <a:ext cx="5892800" cy="2376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2709" name="矩形 5">
            <a:extLst>
              <a:ext uri="{FF2B5EF4-FFF2-40B4-BE49-F238E27FC236}">
                <a16:creationId xmlns:a16="http://schemas.microsoft.com/office/drawing/2014/main" id="{445D0B78-53B9-4534-97AD-F91A4D5717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92725" y="404813"/>
            <a:ext cx="1912938" cy="49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kumimoji="0"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kumimoji="0" lang="en-US" altLang="zh-CN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kumimoji="0"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）测电流</a:t>
            </a:r>
          </a:p>
        </p:txBody>
      </p:sp>
    </p:spTree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5EC3AA3-27A6-4772-B86B-9CD28105C78C}"/>
              </a:ext>
            </a:extLst>
          </p:cNvPr>
          <p:cNvSpPr txBox="1">
            <a:spLocks noChangeArrowheads="1"/>
          </p:cNvSpPr>
          <p:nvPr/>
        </p:nvSpPr>
        <p:spPr>
          <a:xfrm>
            <a:off x="3886200" y="304800"/>
            <a:ext cx="4724400" cy="838200"/>
          </a:xfrm>
          <a:prstGeom prst="rect">
            <a:avLst/>
          </a:prstGeom>
        </p:spPr>
        <p:txBody>
          <a:bodyPr/>
          <a:lstStyle/>
          <a:p>
            <a:pPr algn="ctr">
              <a:lnSpc>
                <a:spcPct val="150000"/>
              </a:lnSpc>
              <a:defRPr/>
            </a:pPr>
            <a:r>
              <a:rPr kumimoji="1" lang="zh-CN" altLang="en-US" sz="3200" b="1" kern="0">
                <a:solidFill>
                  <a:schemeClr val="tx2"/>
                </a:solidFill>
                <a:latin typeface="+mj-lt"/>
                <a:ea typeface="黑体" pitchFamily="2" charset="-122"/>
                <a:cs typeface="+mj-cs"/>
              </a:rPr>
              <a:t>霍尔电流传感器演示</a:t>
            </a:r>
            <a:endParaRPr kumimoji="1" lang="zh-CN" altLang="en-US" sz="3200" b="1" kern="0" dirty="0">
              <a:solidFill>
                <a:schemeClr val="tx2"/>
              </a:solidFill>
              <a:latin typeface="+mj-lt"/>
              <a:ea typeface="黑体" pitchFamily="2" charset="-122"/>
              <a:cs typeface="+mj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545C7B7-1665-4144-965C-B07DB9B44348}"/>
              </a:ext>
            </a:extLst>
          </p:cNvPr>
          <p:cNvSpPr txBox="1">
            <a:spLocks noChangeArrowheads="1"/>
          </p:cNvSpPr>
          <p:nvPr/>
        </p:nvSpPr>
        <p:spPr>
          <a:xfrm>
            <a:off x="6858000" y="1371600"/>
            <a:ext cx="1295400" cy="533400"/>
          </a:xfrm>
          <a:prstGeom prst="rect">
            <a:avLst/>
          </a:prstGeom>
          <a:noFill/>
          <a:ln/>
        </p:spPr>
        <p:txBody>
          <a:bodyPr lIns="92075" tIns="46038" rIns="92075" bIns="46038"/>
          <a:lstStyle/>
          <a:p>
            <a:pPr marL="342900" indent="-342900">
              <a:spcBef>
                <a:spcPct val="20000"/>
              </a:spcBef>
              <a:defRPr/>
            </a:pPr>
            <a:r>
              <a:rPr kumimoji="1" lang="zh-CN" altLang="en-US" sz="3200" b="1" kern="0">
                <a:latin typeface="宋体" pitchFamily="2" charset="-122"/>
                <a:ea typeface="+mn-ea"/>
              </a:rPr>
              <a:t>铁心 </a:t>
            </a:r>
          </a:p>
        </p:txBody>
      </p:sp>
      <p:sp>
        <p:nvSpPr>
          <p:cNvPr id="73732" name="Text Box 4">
            <a:extLst>
              <a:ext uri="{FF2B5EF4-FFF2-40B4-BE49-F238E27FC236}">
                <a16:creationId xmlns:a16="http://schemas.microsoft.com/office/drawing/2014/main" id="{5E687C80-AFFA-4E5A-A58A-E6CE07B5E7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5638800"/>
            <a:ext cx="26670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b="1"/>
              <a:t>线性霍尔</a:t>
            </a:r>
            <a:r>
              <a:rPr lang="en-US" altLang="zh-CN" b="1"/>
              <a:t>IC</a:t>
            </a:r>
          </a:p>
        </p:txBody>
      </p:sp>
      <p:pic>
        <p:nvPicPr>
          <p:cNvPr id="73733" name="Picture 5" descr="霍尔电流传感器6">
            <a:extLst>
              <a:ext uri="{FF2B5EF4-FFF2-40B4-BE49-F238E27FC236}">
                <a16:creationId xmlns:a16="http://schemas.microsoft.com/office/drawing/2014/main" id="{0D6FEA85-92B6-43AF-B3C6-0F6D86A887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1371600"/>
            <a:ext cx="3916363" cy="4227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3734" name="Picture 6" descr="霍尔示意">
            <a:extLst>
              <a:ext uri="{FF2B5EF4-FFF2-40B4-BE49-F238E27FC236}">
                <a16:creationId xmlns:a16="http://schemas.microsoft.com/office/drawing/2014/main" id="{4963DD18-5B50-446C-9212-C04F3BDCC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3429000"/>
            <a:ext cx="398463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3735" name="Picture 7" descr="电线2">
            <a:extLst>
              <a:ext uri="{FF2B5EF4-FFF2-40B4-BE49-F238E27FC236}">
                <a16:creationId xmlns:a16="http://schemas.microsoft.com/office/drawing/2014/main" id="{A2C310A8-BFE7-4FCC-A38A-4705CCF11A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2286000"/>
            <a:ext cx="2868613" cy="197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3736" name="Picture 8" descr="电线3">
            <a:extLst>
              <a:ext uri="{FF2B5EF4-FFF2-40B4-BE49-F238E27FC236}">
                <a16:creationId xmlns:a16="http://schemas.microsoft.com/office/drawing/2014/main" id="{2CAA7015-19C8-4F01-AD46-33F897E406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609600"/>
            <a:ext cx="2286000" cy="1120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3737" name="Picture 9" descr="磁力线">
            <a:extLst>
              <a:ext uri="{FF2B5EF4-FFF2-40B4-BE49-F238E27FC236}">
                <a16:creationId xmlns:a16="http://schemas.microsoft.com/office/drawing/2014/main" id="{6843ED19-DAEF-4F40-9BD5-2CA61C3061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1828800"/>
            <a:ext cx="2362200" cy="2338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3738" name="Line 10">
            <a:extLst>
              <a:ext uri="{FF2B5EF4-FFF2-40B4-BE49-F238E27FC236}">
                <a16:creationId xmlns:a16="http://schemas.microsoft.com/office/drawing/2014/main" id="{47EE6AD1-53E7-454A-BB09-33BED61EA20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676400" y="3886200"/>
            <a:ext cx="2590800" cy="167640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3739" name="Line 11">
            <a:extLst>
              <a:ext uri="{FF2B5EF4-FFF2-40B4-BE49-F238E27FC236}">
                <a16:creationId xmlns:a16="http://schemas.microsoft.com/office/drawing/2014/main" id="{B887E24C-30E1-493A-A05B-3E7815774EA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638800" y="1752600"/>
            <a:ext cx="1219200" cy="53340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3740" name="Text Box 12">
            <a:extLst>
              <a:ext uri="{FF2B5EF4-FFF2-40B4-BE49-F238E27FC236}">
                <a16:creationId xmlns:a16="http://schemas.microsoft.com/office/drawing/2014/main" id="{6B1DA75C-101B-43FD-88FB-DEAF5D364F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6200" y="5715000"/>
            <a:ext cx="39624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/>
              <a:t> </a:t>
            </a:r>
            <a:r>
              <a:rPr lang="en-US" altLang="zh-CN" sz="4000" b="1" i="1"/>
              <a:t>U</a:t>
            </a:r>
            <a:r>
              <a:rPr lang="en-US" altLang="zh-CN" sz="4000" b="1" i="1" baseline="-30000"/>
              <a:t>H</a:t>
            </a:r>
            <a:r>
              <a:rPr lang="en-US" altLang="zh-CN" sz="4000" b="1"/>
              <a:t>=</a:t>
            </a:r>
            <a:r>
              <a:rPr lang="en-US" altLang="zh-CN" sz="4000" b="1" i="1"/>
              <a:t>K</a:t>
            </a:r>
            <a:r>
              <a:rPr lang="en-US" altLang="zh-CN" sz="4000" b="1" baseline="-30000"/>
              <a:t>H </a:t>
            </a:r>
            <a:r>
              <a:rPr lang="en-US" altLang="zh-CN" sz="4000" b="1" i="1"/>
              <a:t>IB</a:t>
            </a:r>
            <a:r>
              <a:rPr lang="en-US" altLang="zh-CN"/>
              <a:t> </a:t>
            </a:r>
          </a:p>
        </p:txBody>
      </p:sp>
      <p:sp>
        <p:nvSpPr>
          <p:cNvPr id="73741" name="AutoShape 13">
            <a:extLst>
              <a:ext uri="{FF2B5EF4-FFF2-40B4-BE49-F238E27FC236}">
                <a16:creationId xmlns:a16="http://schemas.microsoft.com/office/drawing/2014/main" id="{07913EDF-BFD4-4827-B45C-6AFFC970B68D}"/>
              </a:ext>
            </a:extLst>
          </p:cNvPr>
          <p:cNvSpPr>
            <a:spLocks noChangeArrowheads="1"/>
          </p:cNvSpPr>
          <p:nvPr/>
        </p:nvSpPr>
        <p:spPr bwMode="auto">
          <a:xfrm rot="-1979952">
            <a:off x="304800" y="1295400"/>
            <a:ext cx="1122363" cy="142875"/>
          </a:xfrm>
          <a:prstGeom prst="rightArrow">
            <a:avLst>
              <a:gd name="adj1" fmla="val 50000"/>
              <a:gd name="adj2" fmla="val 196389"/>
            </a:avLst>
          </a:prstGeom>
          <a:solidFill>
            <a:srgbClr val="FF00FF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endParaRPr kumimoji="0" lang="zh-CN" altLang="en-US" sz="200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73742" name="AutoShape 14">
            <a:extLst>
              <a:ext uri="{FF2B5EF4-FFF2-40B4-BE49-F238E27FC236}">
                <a16:creationId xmlns:a16="http://schemas.microsoft.com/office/drawing/2014/main" id="{2D462429-C58C-4333-AEBA-1633F00CD055}"/>
              </a:ext>
            </a:extLst>
          </p:cNvPr>
          <p:cNvSpPr>
            <a:spLocks noChangeArrowheads="1"/>
          </p:cNvSpPr>
          <p:nvPr/>
        </p:nvSpPr>
        <p:spPr bwMode="auto">
          <a:xfrm rot="-1892468">
            <a:off x="6705600" y="3429000"/>
            <a:ext cx="1122363" cy="142875"/>
          </a:xfrm>
          <a:prstGeom prst="rightArrow">
            <a:avLst>
              <a:gd name="adj1" fmla="val 50000"/>
              <a:gd name="adj2" fmla="val 196389"/>
            </a:avLst>
          </a:prstGeom>
          <a:solidFill>
            <a:srgbClr val="FF00FF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endParaRPr kumimoji="0" lang="zh-CN" altLang="en-US" sz="200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73743" name="WordArt 15">
            <a:extLst>
              <a:ext uri="{FF2B5EF4-FFF2-40B4-BE49-F238E27FC236}">
                <a16:creationId xmlns:a16="http://schemas.microsoft.com/office/drawing/2014/main" id="{560AEECD-279D-4E74-B476-E81BE22AED6C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 rot="5400000">
            <a:off x="171450" y="1962150"/>
            <a:ext cx="609600" cy="342900"/>
          </a:xfrm>
          <a:prstGeom prst="rect">
            <a:avLst/>
          </a:prstGeom>
        </p:spPr>
        <p:txBody>
          <a:bodyPr vert="wordArtVert"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fontAlgn="auto"/>
            <a:r>
              <a:rPr lang="en-US" altLang="zh-CN" sz="7200" b="1" i="1" kern="10">
                <a:ln w="9525">
                  <a:solidFill>
                    <a:srgbClr val="800000"/>
                  </a:solidFill>
                  <a:round/>
                  <a:headEnd/>
                  <a:tailEnd/>
                </a:ln>
                <a:solidFill>
                  <a:srgbClr val="FF00FF"/>
                </a:solidFill>
                <a:effectLst>
                  <a:outerShdw dist="35921" dir="2700000" algn="ctr" rotWithShape="0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endParaRPr lang="zh-CN" altLang="en-US" sz="7200" b="1" i="1" kern="10">
              <a:ln w="9525">
                <a:solidFill>
                  <a:srgbClr val="800000"/>
                </a:solidFill>
                <a:round/>
                <a:headEnd/>
                <a:tailEnd/>
              </a:ln>
              <a:solidFill>
                <a:srgbClr val="FF00FF"/>
              </a:solidFill>
              <a:effectLst>
                <a:outerShdw dist="35921" dir="2700000" algn="ctr" rotWithShape="0">
                  <a:srgbClr val="C0C0C0"/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3744" name="WordArt 17">
            <a:extLst>
              <a:ext uri="{FF2B5EF4-FFF2-40B4-BE49-F238E27FC236}">
                <a16:creationId xmlns:a16="http://schemas.microsoft.com/office/drawing/2014/main" id="{BD0DC6D9-32C0-4D11-92F4-BBF60512238D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 rot="5400000">
            <a:off x="7791450" y="3028950"/>
            <a:ext cx="609600" cy="342900"/>
          </a:xfrm>
          <a:prstGeom prst="rect">
            <a:avLst/>
          </a:prstGeom>
        </p:spPr>
        <p:txBody>
          <a:bodyPr vert="wordArtVert"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fontAlgn="auto"/>
            <a:r>
              <a:rPr lang="en-US" altLang="zh-CN" sz="7200" b="1" i="1" kern="10">
                <a:ln w="9525">
                  <a:solidFill>
                    <a:srgbClr val="800000"/>
                  </a:solidFill>
                  <a:round/>
                  <a:headEnd/>
                  <a:tailEnd/>
                </a:ln>
                <a:solidFill>
                  <a:srgbClr val="FF00FF"/>
                </a:solidFill>
                <a:effectLst>
                  <a:outerShdw dist="35921" dir="2700000" algn="ctr" rotWithShape="0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endParaRPr lang="zh-CN" altLang="en-US" sz="7200" b="1" i="1" kern="10">
              <a:ln w="9525">
                <a:solidFill>
                  <a:srgbClr val="800000"/>
                </a:solidFill>
                <a:round/>
                <a:headEnd/>
                <a:tailEnd/>
              </a:ln>
              <a:solidFill>
                <a:srgbClr val="FF00FF"/>
              </a:solidFill>
              <a:effectLst>
                <a:outerShdw dist="35921" dir="2700000" algn="ctr" rotWithShape="0">
                  <a:srgbClr val="C0C0C0"/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5">
            <a:extLst>
              <a:ext uri="{FF2B5EF4-FFF2-40B4-BE49-F238E27FC236}">
                <a16:creationId xmlns:a16="http://schemas.microsoft.com/office/drawing/2014/main" id="{7E250C8A-9E27-4F27-9F4E-1746387106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51725" y="1989138"/>
            <a:ext cx="1692275" cy="422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kumimoji="0" lang="zh-CN" altLang="en-US" sz="2800">
                <a:solidFill>
                  <a:schemeClr val="tx2"/>
                </a:solidFill>
                <a:latin typeface="Century Gothic" panose="020B0502020202020204" pitchFamily="34" charset="0"/>
              </a:rPr>
              <a:t>包括防抱死刹车系统、电子转向与油门控制、电池管理和汽车传动。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3FCB615E-D7E6-4302-9B00-0F1FF5B0CFEF}"/>
              </a:ext>
            </a:extLst>
          </p:cNvPr>
          <p:cNvSpPr/>
          <p:nvPr/>
        </p:nvSpPr>
        <p:spPr>
          <a:xfrm>
            <a:off x="142875" y="1000125"/>
            <a:ext cx="8286750" cy="46038"/>
          </a:xfrm>
          <a:prstGeom prst="rect">
            <a:avLst/>
          </a:prstGeom>
          <a:gradFill flip="none" rotWithShape="1"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21508" name="Picture 3" descr="auto mit sensoren.jpg                                          00022BEDMacintosh HD                   ABA78158:">
            <a:extLst>
              <a:ext uri="{FF2B5EF4-FFF2-40B4-BE49-F238E27FC236}">
                <a16:creationId xmlns:a16="http://schemas.microsoft.com/office/drawing/2014/main" id="{5F4B9D5B-2E89-4580-8FD1-899DC464D4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1700213"/>
            <a:ext cx="7243762" cy="5038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09" name="Rectangle 5">
            <a:extLst>
              <a:ext uri="{FF2B5EF4-FFF2-40B4-BE49-F238E27FC236}">
                <a16:creationId xmlns:a16="http://schemas.microsoft.com/office/drawing/2014/main" id="{CB2B3A57-9728-4ACE-B30B-BA2BDD1BE1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825" y="1052513"/>
            <a:ext cx="6948488" cy="687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kumimoji="0" lang="zh-CN" altLang="en-US" sz="3600" b="1">
                <a:solidFill>
                  <a:schemeClr val="tx2"/>
                </a:solidFill>
                <a:latin typeface="Century Gothic" panose="020B0502020202020204" pitchFamily="34" charset="0"/>
              </a:rPr>
              <a:t>磁传感器被用于</a:t>
            </a:r>
            <a:r>
              <a:rPr kumimoji="0" lang="en-US" altLang="zh-CN" sz="3600" b="1">
                <a:solidFill>
                  <a:schemeClr val="tx2"/>
                </a:solidFill>
                <a:latin typeface="Century Gothic" panose="020B0502020202020204" pitchFamily="34" charset="0"/>
              </a:rPr>
              <a:t>70</a:t>
            </a:r>
            <a:r>
              <a:rPr kumimoji="0" lang="zh-CN" altLang="en-US" sz="3600" b="1">
                <a:solidFill>
                  <a:schemeClr val="tx2"/>
                </a:solidFill>
                <a:latin typeface="Century Gothic" panose="020B0502020202020204" pitchFamily="34" charset="0"/>
              </a:rPr>
              <a:t>多个汽车部件</a:t>
            </a: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6057C2D3-6402-4E94-80C8-7136F75B7532}"/>
              </a:ext>
            </a:extLst>
          </p:cNvPr>
          <p:cNvSpPr txBox="1">
            <a:spLocks noChangeArrowheads="1"/>
          </p:cNvSpPr>
          <p:nvPr/>
        </p:nvSpPr>
        <p:spPr>
          <a:xfrm>
            <a:off x="500063" y="142875"/>
            <a:ext cx="4071937" cy="769938"/>
          </a:xfrm>
          <a:prstGeom prst="rect">
            <a:avLst/>
          </a:prstGeom>
        </p:spPr>
        <p:txBody>
          <a:bodyPr/>
          <a:lstStyle/>
          <a:p>
            <a:pPr eaLnBrk="1" hangingPunct="1">
              <a:defRPr/>
            </a:pPr>
            <a:r>
              <a:rPr kumimoji="1" lang="en-US" altLang="zh-CN" sz="4000" b="1" kern="0" dirty="0">
                <a:solidFill>
                  <a:srgbClr val="C00000"/>
                </a:solidFill>
                <a:latin typeface="+mj-lt"/>
                <a:ea typeface="+mj-ea"/>
                <a:cs typeface="Times New Roman" pitchFamily="18" charset="0"/>
              </a:rPr>
              <a:t>0 </a:t>
            </a:r>
            <a:r>
              <a:rPr kumimoji="1" lang="zh-CN" altLang="en-US" sz="4000" b="1" kern="0" dirty="0">
                <a:solidFill>
                  <a:srgbClr val="C00000"/>
                </a:solidFill>
                <a:latin typeface="+mj-lt"/>
                <a:ea typeface="+mj-ea"/>
                <a:cs typeface="Times New Roman" pitchFamily="18" charset="0"/>
              </a:rPr>
              <a:t>概述（续）</a:t>
            </a:r>
            <a:endParaRPr kumimoji="1" lang="zh-CN" altLang="en-US" sz="4000" kern="0" dirty="0">
              <a:solidFill>
                <a:srgbClr val="C00000"/>
              </a:solidFill>
              <a:latin typeface="黑体" pitchFamily="2" charset="-122"/>
              <a:ea typeface="黑体" pitchFamily="2" charset="-122"/>
              <a:cs typeface="+mj-cs"/>
            </a:endParaRPr>
          </a:p>
        </p:txBody>
      </p:sp>
    </p:spTree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C2F4A6B-A17B-48D8-A5AA-F6DDF9B8D17B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304800"/>
            <a:ext cx="2514600" cy="1600200"/>
          </a:xfrm>
          <a:prstGeom prst="rect">
            <a:avLst/>
          </a:prstGeom>
        </p:spPr>
        <p:txBody>
          <a:bodyPr/>
          <a:lstStyle/>
          <a:p>
            <a:pPr algn="ctr">
              <a:lnSpc>
                <a:spcPct val="150000"/>
              </a:lnSpc>
              <a:defRPr/>
            </a:pPr>
            <a:r>
              <a:rPr kumimoji="1" lang="zh-CN" altLang="en-US" sz="3200" b="1" kern="0" dirty="0">
                <a:solidFill>
                  <a:schemeClr val="tx2"/>
                </a:solidFill>
                <a:latin typeface="+mj-lt"/>
                <a:ea typeface="黑体" pitchFamily="2" charset="-122"/>
                <a:cs typeface="+mj-cs"/>
              </a:rPr>
              <a:t>其它霍尔电流传感器</a:t>
            </a:r>
          </a:p>
        </p:txBody>
      </p:sp>
      <p:pic>
        <p:nvPicPr>
          <p:cNvPr id="74755" name="Picture 3" descr="霍尔电流互感器1">
            <a:extLst>
              <a:ext uri="{FF2B5EF4-FFF2-40B4-BE49-F238E27FC236}">
                <a16:creationId xmlns:a16="http://schemas.microsoft.com/office/drawing/2014/main" id="{41E4BFF2-8E3D-45A7-9FB5-2A3746F9C8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381000"/>
            <a:ext cx="4495800" cy="3532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4756" name="Picture 4" descr="霍尔电流传感器5A">
            <a:extLst>
              <a:ext uri="{FF2B5EF4-FFF2-40B4-BE49-F238E27FC236}">
                <a16:creationId xmlns:a16="http://schemas.microsoft.com/office/drawing/2014/main" id="{F62C15D0-F34B-47BF-A3C8-9367DDE481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048000"/>
            <a:ext cx="4856163" cy="323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4757" name="Picture 5" descr="霍尔电流互感器3">
            <a:extLst>
              <a:ext uri="{FF2B5EF4-FFF2-40B4-BE49-F238E27FC236}">
                <a16:creationId xmlns:a16="http://schemas.microsoft.com/office/drawing/2014/main" id="{90D11FC0-F074-40CD-87D1-192FE3F810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3886200"/>
            <a:ext cx="3149600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>
            <a:extLst>
              <a:ext uri="{FF2B5EF4-FFF2-40B4-BE49-F238E27FC236}">
                <a16:creationId xmlns:a16="http://schemas.microsoft.com/office/drawing/2014/main" id="{1FD2B495-3940-4BC2-8268-9FE0C36945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750" y="404813"/>
            <a:ext cx="8077200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20000"/>
              </a:lnSpc>
              <a:spcBef>
                <a:spcPct val="0"/>
              </a:spcBef>
              <a:spcAft>
                <a:spcPts val="1200"/>
              </a:spcAft>
              <a:buFontTx/>
              <a:buNone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反馈补偿式霍尔电流传感器 （适用于静态电流较大的检测）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●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将霍尔器件的输出电压放大并通过补偿线圈；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●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令补偿线圈产生的磁场和被测电流产生的磁场方向相反；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●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若满足条件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CN" sz="2000" b="1" baseline="-30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en-US" altLang="zh-CN" sz="2000" b="1" baseline="-30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=I</a:t>
            </a:r>
            <a:r>
              <a:rPr lang="en-US" altLang="zh-CN" sz="2000" b="1" baseline="-30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en-US" altLang="zh-CN" sz="2000" b="1" baseline="-30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，则磁芯中的磁通为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●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此时，霍尔器件处于零磁通状态，磁芯中的磁感应强度极低（理想状态应为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），不会使磁芯饱和，也不会产生大的磁滞损耗和涡流损耗。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endParaRPr lang="en-US" altLang="zh-CN" sz="2000" dirty="0">
              <a:latin typeface="楷体_GB2312" pitchFamily="49" charset="-122"/>
              <a:ea typeface="楷体_GB2312" pitchFamily="49" charset="-122"/>
            </a:endParaRPr>
          </a:p>
        </p:txBody>
      </p:sp>
      <p:pic>
        <p:nvPicPr>
          <p:cNvPr id="75779" name="Picture 3" descr="http://www.88009900.com/lz/tyr-36.gif">
            <a:extLst>
              <a:ext uri="{FF2B5EF4-FFF2-40B4-BE49-F238E27FC236}">
                <a16:creationId xmlns:a16="http://schemas.microsoft.com/office/drawing/2014/main" id="{994D66B8-E4D6-4B7B-806F-7EADDDED71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0942" y="3284538"/>
            <a:ext cx="4681538" cy="299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 Box 7">
            <a:extLst>
              <a:ext uri="{FF2B5EF4-FFF2-40B4-BE49-F238E27FC236}">
                <a16:creationId xmlns:a16="http://schemas.microsoft.com/office/drawing/2014/main" id="{8B898E00-EE75-4CAE-A87A-FB0AFD7433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750" y="4077072"/>
            <a:ext cx="3384178" cy="16829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zh-CN" altLang="en-US" sz="2200" b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一种</a:t>
            </a:r>
            <a:r>
              <a:rPr lang="zh-CN" altLang="en-US" sz="22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平衡型</a:t>
            </a:r>
            <a:r>
              <a:rPr lang="zh-CN" altLang="en-US" sz="2200" b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zh-CN" altLang="en-US" sz="22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闭环反馈型</a:t>
            </a:r>
            <a:r>
              <a:rPr lang="zh-CN" altLang="en-US" sz="2200" b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）传感器的例子</a:t>
            </a:r>
            <a:endParaRPr lang="en-US" altLang="zh-CN" sz="2200" b="1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endParaRPr lang="en-US" altLang="zh-CN" sz="2200" b="1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zh-CN" altLang="en-US" sz="2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问：</a:t>
            </a:r>
            <a:r>
              <a:rPr lang="zh-CN" altLang="en-US" sz="2200" b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传感器的输出在哪里？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Text Box 2">
            <a:extLst>
              <a:ext uri="{FF2B5EF4-FFF2-40B4-BE49-F238E27FC236}">
                <a16:creationId xmlns:a16="http://schemas.microsoft.com/office/drawing/2014/main" id="{9986C3A6-CC57-4F8B-9CF3-E001D75FFB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39975" y="2205038"/>
            <a:ext cx="5328369" cy="13726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20000"/>
              </a:lnSpc>
              <a:spcBef>
                <a:spcPct val="0"/>
              </a:spcBef>
              <a:spcAft>
                <a:spcPts val="1200"/>
              </a:spcAft>
              <a:buFontTx/>
              <a:buNone/>
            </a:pPr>
            <a:r>
              <a:rPr lang="zh-CN" altLang="en-US" dirty="0"/>
              <a:t>习题：</a:t>
            </a:r>
            <a:endParaRPr lang="en-US" altLang="zh-CN" dirty="0"/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spcAft>
                <a:spcPts val="1200"/>
              </a:spcAft>
              <a:buFontTx/>
              <a:buNone/>
            </a:pPr>
            <a:r>
              <a:rPr lang="en-US" altLang="zh-CN" dirty="0"/>
              <a:t>10-1</a:t>
            </a:r>
            <a:r>
              <a:rPr lang="zh-CN" altLang="en-US" dirty="0"/>
              <a:t>，</a:t>
            </a:r>
            <a:r>
              <a:rPr lang="en-US" altLang="zh-CN" dirty="0"/>
              <a:t>10-2</a:t>
            </a:r>
            <a:r>
              <a:rPr lang="zh-CN" altLang="en-US" dirty="0"/>
              <a:t>，</a:t>
            </a:r>
            <a:r>
              <a:rPr lang="en-US" altLang="zh-CN" dirty="0"/>
              <a:t>10-3</a:t>
            </a:r>
            <a:r>
              <a:rPr lang="zh-CN" altLang="en-US" dirty="0"/>
              <a:t>，</a:t>
            </a:r>
            <a:r>
              <a:rPr lang="en-US" altLang="zh-CN" dirty="0"/>
              <a:t>10-7</a:t>
            </a:r>
            <a:endParaRPr lang="en-US" altLang="zh-CN" sz="2000" dirty="0">
              <a:latin typeface="楷体_GB2312" pitchFamily="49" charset="-122"/>
              <a:ea typeface="楷体_GB2312" pitchFamily="49" charset="-122"/>
            </a:endParaRPr>
          </a:p>
        </p:txBody>
      </p:sp>
    </p:spTree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F616BFF4-6D47-4E4B-A16B-B8863779B0BB}"/>
              </a:ext>
            </a:extLst>
          </p:cNvPr>
          <p:cNvSpPr/>
          <p:nvPr/>
        </p:nvSpPr>
        <p:spPr>
          <a:xfrm>
            <a:off x="142875" y="1000125"/>
            <a:ext cx="8286750" cy="46038"/>
          </a:xfrm>
          <a:prstGeom prst="rect">
            <a:avLst/>
          </a:prstGeom>
          <a:gradFill flip="none" rotWithShape="1"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2531" name="Rectangle 3">
            <a:extLst>
              <a:ext uri="{FF2B5EF4-FFF2-40B4-BE49-F238E27FC236}">
                <a16:creationId xmlns:a16="http://schemas.microsoft.com/office/drawing/2014/main" id="{055D1273-0A77-4BA4-A64E-544929C14D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825" y="1079500"/>
            <a:ext cx="6121400" cy="550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de-DE" altLang="zh-CN" sz="1600">
                <a:latin typeface="Helvetica" panose="020B0604020202020204" pitchFamily="34" charset="0"/>
              </a:rPr>
              <a:t>10</a:t>
            </a:r>
            <a:r>
              <a:rPr kumimoji="0" lang="de-DE" altLang="zh-CN" sz="1600" baseline="30000">
                <a:latin typeface="Helvetica" panose="020B0604020202020204" pitchFamily="34" charset="0"/>
              </a:rPr>
              <a:t>11	</a:t>
            </a:r>
            <a:r>
              <a:rPr kumimoji="0" lang="de-DE" altLang="zh-CN" sz="1600">
                <a:latin typeface="Helvetica" panose="020B0604020202020204" pitchFamily="34" charset="0"/>
              </a:rPr>
              <a:t>T	neutron star SGR 1806-20</a:t>
            </a:r>
            <a:r>
              <a:rPr kumimoji="0" lang="zh-CN" altLang="en-US" sz="1600">
                <a:latin typeface="Helvetica" panose="020B0604020202020204" pitchFamily="34" charset="0"/>
              </a:rPr>
              <a:t>（中子星）</a:t>
            </a:r>
            <a:endParaRPr kumimoji="0" lang="de-DE" altLang="zh-CN" sz="1600">
              <a:latin typeface="Helvetica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de-DE" altLang="zh-CN" sz="1600">
                <a:latin typeface="Helvetica" panose="020B0604020202020204" pitchFamily="34" charset="0"/>
              </a:rPr>
              <a:t>...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de-DE" altLang="zh-CN" sz="1600">
                <a:latin typeface="Helvetica" panose="020B0604020202020204" pitchFamily="34" charset="0"/>
              </a:rPr>
              <a:t>10</a:t>
            </a:r>
            <a:r>
              <a:rPr kumimoji="0" lang="de-DE" altLang="zh-CN" sz="1600" baseline="30000">
                <a:latin typeface="Helvetica" panose="020B0604020202020204" pitchFamily="34" charset="0"/>
              </a:rPr>
              <a:t>1	</a:t>
            </a:r>
            <a:r>
              <a:rPr kumimoji="0" lang="de-DE" altLang="zh-CN" sz="1600">
                <a:latin typeface="Helvetica" panose="020B0604020202020204" pitchFamily="34" charset="0"/>
              </a:rPr>
              <a:t>T	superconducting research magnets</a:t>
            </a:r>
            <a:r>
              <a:rPr kumimoji="0" lang="zh-CN" altLang="en-US" sz="1600">
                <a:latin typeface="Helvetica" panose="020B0604020202020204" pitchFamily="34" charset="0"/>
              </a:rPr>
              <a:t>（超导）</a:t>
            </a:r>
            <a:r>
              <a:rPr kumimoji="0" lang="de-DE" altLang="zh-CN" sz="1600">
                <a:latin typeface="Helvetica" panose="020B0604020202020204" pitchFamily="34" charset="0"/>
              </a:rPr>
              <a:t>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de-DE" altLang="zh-CN" sz="1600">
                <a:latin typeface="Helvetica" panose="020B0604020202020204" pitchFamily="34" charset="0"/>
              </a:rPr>
              <a:t>10</a:t>
            </a:r>
            <a:r>
              <a:rPr kumimoji="0" lang="de-DE" altLang="zh-CN" sz="1600" baseline="30000">
                <a:latin typeface="Helvetica" panose="020B0604020202020204" pitchFamily="34" charset="0"/>
              </a:rPr>
              <a:t>0</a:t>
            </a:r>
            <a:r>
              <a:rPr kumimoji="0" lang="de-DE" altLang="zh-CN" sz="1600">
                <a:latin typeface="Helvetica" panose="020B0604020202020204" pitchFamily="34" charset="0"/>
              </a:rPr>
              <a:t>	T	MRI-tomography-magnets</a:t>
            </a:r>
            <a:r>
              <a:rPr kumimoji="0" lang="zh-CN" altLang="en-US" sz="1600">
                <a:latin typeface="Helvetica" panose="020B0604020202020204" pitchFamily="34" charset="0"/>
              </a:rPr>
              <a:t>（磁共振）</a:t>
            </a:r>
            <a:endParaRPr kumimoji="0" lang="de-DE" altLang="zh-CN" sz="1600" baseline="30000">
              <a:latin typeface="Helvetica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de-DE" altLang="zh-CN" sz="1600">
                <a:latin typeface="Helvetica" panose="020B0604020202020204" pitchFamily="34" charset="0"/>
              </a:rPr>
              <a:t>10</a:t>
            </a:r>
            <a:r>
              <a:rPr kumimoji="0" lang="de-DE" altLang="zh-CN" sz="1600" baseline="30000">
                <a:latin typeface="Helvetica" panose="020B0604020202020204" pitchFamily="34" charset="0"/>
              </a:rPr>
              <a:t>-1 </a:t>
            </a:r>
            <a:r>
              <a:rPr kumimoji="0" lang="de-DE" altLang="zh-CN" sz="1600">
                <a:latin typeface="Helvetica" panose="020B0604020202020204" pitchFamily="34" charset="0"/>
              </a:rPr>
              <a:t>	T	magnets for position measurement</a:t>
            </a:r>
            <a:r>
              <a:rPr kumimoji="0" lang="zh-CN" altLang="en-US" sz="1600">
                <a:latin typeface="Helvetica" panose="020B0604020202020204" pitchFamily="34" charset="0"/>
              </a:rPr>
              <a:t>（磁定位）</a:t>
            </a:r>
            <a:endParaRPr kumimoji="0" lang="de-DE" altLang="zh-CN" sz="1600" baseline="30000">
              <a:latin typeface="Helvetica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de-DE" altLang="zh-CN" sz="1600">
                <a:latin typeface="Helvetica" panose="020B0604020202020204" pitchFamily="34" charset="0"/>
              </a:rPr>
              <a:t>10</a:t>
            </a:r>
            <a:r>
              <a:rPr kumimoji="0" lang="de-DE" altLang="zh-CN" sz="1600" baseline="30000">
                <a:latin typeface="Helvetica" panose="020B0604020202020204" pitchFamily="34" charset="0"/>
              </a:rPr>
              <a:t>-2 </a:t>
            </a:r>
            <a:r>
              <a:rPr kumimoji="0" lang="de-DE" altLang="zh-CN" sz="1600">
                <a:latin typeface="Helvetica" panose="020B0604020202020204" pitchFamily="34" charset="0"/>
              </a:rPr>
              <a:t>	T</a:t>
            </a:r>
            <a:endParaRPr kumimoji="0" lang="de-DE" altLang="zh-CN" sz="1600" baseline="30000">
              <a:latin typeface="Helvetica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de-DE" altLang="zh-CN" sz="1600">
                <a:latin typeface="Helvetica" panose="020B0604020202020204" pitchFamily="34" charset="0"/>
              </a:rPr>
              <a:t>10</a:t>
            </a:r>
            <a:r>
              <a:rPr kumimoji="0" lang="de-DE" altLang="zh-CN" sz="1600" baseline="30000">
                <a:latin typeface="Helvetica" panose="020B0604020202020204" pitchFamily="34" charset="0"/>
              </a:rPr>
              <a:t>-3 </a:t>
            </a:r>
            <a:r>
              <a:rPr kumimoji="0" lang="de-DE" altLang="zh-CN" sz="1600">
                <a:latin typeface="Helvetica" panose="020B0604020202020204" pitchFamily="34" charset="0"/>
              </a:rPr>
              <a:t>	T (mT)</a:t>
            </a:r>
            <a:endParaRPr kumimoji="0" lang="de-DE" altLang="zh-CN" sz="1600" baseline="30000">
              <a:latin typeface="Helvetica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de-DE" altLang="zh-CN" sz="1600">
                <a:latin typeface="Helvetica" panose="020B0604020202020204" pitchFamily="34" charset="0"/>
              </a:rPr>
              <a:t>10</a:t>
            </a:r>
            <a:r>
              <a:rPr kumimoji="0" lang="de-DE" altLang="zh-CN" sz="1600" baseline="30000">
                <a:latin typeface="Helvetica" panose="020B0604020202020204" pitchFamily="34" charset="0"/>
              </a:rPr>
              <a:t>-4 </a:t>
            </a:r>
            <a:r>
              <a:rPr kumimoji="0" lang="de-DE" altLang="zh-CN" sz="1600">
                <a:latin typeface="Helvetica" panose="020B0604020202020204" pitchFamily="34" charset="0"/>
              </a:rPr>
              <a:t>	T</a:t>
            </a:r>
            <a:endParaRPr kumimoji="0" lang="de-DE" altLang="zh-CN" sz="1600" baseline="30000">
              <a:latin typeface="Helvetica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de-DE" altLang="zh-CN" sz="1600">
                <a:latin typeface="Helvetica" panose="020B0604020202020204" pitchFamily="34" charset="0"/>
              </a:rPr>
              <a:t>10</a:t>
            </a:r>
            <a:r>
              <a:rPr kumimoji="0" lang="de-DE" altLang="zh-CN" sz="1600" baseline="30000">
                <a:latin typeface="Helvetica" panose="020B0604020202020204" pitchFamily="34" charset="0"/>
              </a:rPr>
              <a:t>-5 </a:t>
            </a:r>
            <a:r>
              <a:rPr kumimoji="0" lang="de-DE" altLang="zh-CN" sz="1600">
                <a:latin typeface="Helvetica" panose="020B0604020202020204" pitchFamily="34" charset="0"/>
              </a:rPr>
              <a:t>	T	earth magnetic field </a:t>
            </a:r>
            <a:r>
              <a:rPr kumimoji="0" lang="zh-CN" altLang="en-US" sz="1600">
                <a:latin typeface="Helvetica" panose="020B0604020202020204" pitchFamily="34" charset="0"/>
              </a:rPr>
              <a:t>（地球磁场）</a:t>
            </a:r>
            <a:endParaRPr kumimoji="0" lang="de-DE" altLang="zh-CN" sz="1600" baseline="30000">
              <a:latin typeface="Helvetica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de-DE" altLang="zh-CN" sz="1600">
                <a:latin typeface="Helvetica" panose="020B0604020202020204" pitchFamily="34" charset="0"/>
              </a:rPr>
              <a:t>10</a:t>
            </a:r>
            <a:r>
              <a:rPr kumimoji="0" lang="de-DE" altLang="zh-CN" sz="1600" baseline="30000">
                <a:latin typeface="Helvetica" panose="020B0604020202020204" pitchFamily="34" charset="0"/>
              </a:rPr>
              <a:t>-6 </a:t>
            </a:r>
            <a:r>
              <a:rPr kumimoji="0" lang="de-DE" altLang="zh-CN" sz="1600">
                <a:latin typeface="Helvetica" panose="020B0604020202020204" pitchFamily="34" charset="0"/>
              </a:rPr>
              <a:t>	T (µT)</a:t>
            </a:r>
            <a:endParaRPr kumimoji="0" lang="de-DE" altLang="zh-CN" sz="1600" baseline="30000">
              <a:latin typeface="Helvetica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de-DE" altLang="zh-CN" sz="1600">
                <a:latin typeface="Helvetica" panose="020B0604020202020204" pitchFamily="34" charset="0"/>
              </a:rPr>
              <a:t>10</a:t>
            </a:r>
            <a:r>
              <a:rPr kumimoji="0" lang="de-DE" altLang="zh-CN" sz="1600" baseline="30000">
                <a:latin typeface="Helvetica" panose="020B0604020202020204" pitchFamily="34" charset="0"/>
              </a:rPr>
              <a:t>-7 </a:t>
            </a:r>
            <a:r>
              <a:rPr kumimoji="0" lang="de-DE" altLang="zh-CN" sz="1600">
                <a:latin typeface="Helvetica" panose="020B0604020202020204" pitchFamily="34" charset="0"/>
              </a:rPr>
              <a:t>	T</a:t>
            </a:r>
            <a:endParaRPr kumimoji="0" lang="de-DE" altLang="zh-CN" sz="1600" baseline="30000">
              <a:latin typeface="Helvetica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de-DE" altLang="zh-CN" sz="1600">
                <a:latin typeface="Helvetica" panose="020B0604020202020204" pitchFamily="34" charset="0"/>
              </a:rPr>
              <a:t>10</a:t>
            </a:r>
            <a:r>
              <a:rPr kumimoji="0" lang="de-DE" altLang="zh-CN" sz="1600" baseline="30000">
                <a:latin typeface="Helvetica" panose="020B0604020202020204" pitchFamily="34" charset="0"/>
              </a:rPr>
              <a:t>-8 </a:t>
            </a:r>
            <a:r>
              <a:rPr kumimoji="0" lang="de-DE" altLang="zh-CN" sz="1600">
                <a:latin typeface="Helvetica" panose="020B0604020202020204" pitchFamily="34" charset="0"/>
              </a:rPr>
              <a:t>	T</a:t>
            </a:r>
            <a:endParaRPr kumimoji="0" lang="de-DE" altLang="zh-CN" sz="1600" baseline="30000">
              <a:latin typeface="Helvetica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de-DE" altLang="zh-CN" sz="1600">
                <a:latin typeface="Helvetica" panose="020B0604020202020204" pitchFamily="34" charset="0"/>
              </a:rPr>
              <a:t>10</a:t>
            </a:r>
            <a:r>
              <a:rPr kumimoji="0" lang="de-DE" altLang="zh-CN" sz="1600" baseline="30000">
                <a:latin typeface="Helvetica" panose="020B0604020202020204" pitchFamily="34" charset="0"/>
              </a:rPr>
              <a:t>-9 </a:t>
            </a:r>
            <a:r>
              <a:rPr kumimoji="0" lang="de-DE" altLang="zh-CN" sz="1600">
                <a:latin typeface="Helvetica" panose="020B0604020202020204" pitchFamily="34" charset="0"/>
              </a:rPr>
              <a:t>	T (nT)	magn. contaminants of lung</a:t>
            </a:r>
            <a:r>
              <a:rPr kumimoji="0" lang="zh-CN" altLang="en-US" sz="1600">
                <a:latin typeface="Helvetica" panose="020B0604020202020204" pitchFamily="34" charset="0"/>
              </a:rPr>
              <a:t>（肺的磁场）</a:t>
            </a:r>
            <a:endParaRPr kumimoji="0" lang="de-DE" altLang="zh-CN" sz="1600" baseline="30000">
              <a:latin typeface="Helvetica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de-DE" altLang="zh-CN" sz="1600">
                <a:latin typeface="Helvetica" panose="020B0604020202020204" pitchFamily="34" charset="0"/>
              </a:rPr>
              <a:t>10</a:t>
            </a:r>
            <a:r>
              <a:rPr kumimoji="0" lang="de-DE" altLang="zh-CN" sz="1600" baseline="30000">
                <a:latin typeface="Helvetica" panose="020B0604020202020204" pitchFamily="34" charset="0"/>
              </a:rPr>
              <a:t>-10 </a:t>
            </a:r>
            <a:r>
              <a:rPr kumimoji="0" lang="de-DE" altLang="zh-CN" sz="1600">
                <a:latin typeface="Helvetica" panose="020B0604020202020204" pitchFamily="34" charset="0"/>
              </a:rPr>
              <a:t>	T	magnetocardiogram </a:t>
            </a:r>
            <a:r>
              <a:rPr kumimoji="0" lang="zh-CN" altLang="en-US" sz="1600">
                <a:latin typeface="Helvetica" panose="020B0604020202020204" pitchFamily="34" charset="0"/>
              </a:rPr>
              <a:t>（心磁图）</a:t>
            </a:r>
            <a:endParaRPr kumimoji="0" lang="de-DE" altLang="zh-CN" sz="1600" baseline="30000">
              <a:latin typeface="Helvetica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de-DE" altLang="zh-CN" sz="1600">
                <a:latin typeface="Helvetica" panose="020B0604020202020204" pitchFamily="34" charset="0"/>
              </a:rPr>
              <a:t>10</a:t>
            </a:r>
            <a:r>
              <a:rPr kumimoji="0" lang="de-DE" altLang="zh-CN" sz="1600" baseline="30000">
                <a:latin typeface="Helvetica" panose="020B0604020202020204" pitchFamily="34" charset="0"/>
              </a:rPr>
              <a:t>-11 </a:t>
            </a:r>
            <a:r>
              <a:rPr kumimoji="0" lang="de-DE" altLang="zh-CN" sz="1600">
                <a:latin typeface="Helvetica" panose="020B0604020202020204" pitchFamily="34" charset="0"/>
              </a:rPr>
              <a:t>	T</a:t>
            </a:r>
            <a:endParaRPr kumimoji="0" lang="de-DE" altLang="zh-CN" sz="1600" baseline="30000">
              <a:latin typeface="Helvetica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de-DE" altLang="zh-CN" sz="1600">
                <a:latin typeface="Helvetica" panose="020B0604020202020204" pitchFamily="34" charset="0"/>
              </a:rPr>
              <a:t>10</a:t>
            </a:r>
            <a:r>
              <a:rPr kumimoji="0" lang="de-DE" altLang="zh-CN" sz="1600" baseline="30000">
                <a:latin typeface="Helvetica" panose="020B0604020202020204" pitchFamily="34" charset="0"/>
              </a:rPr>
              <a:t>-12 </a:t>
            </a:r>
            <a:r>
              <a:rPr kumimoji="0" lang="de-DE" altLang="zh-CN" sz="1600">
                <a:latin typeface="Helvetica" panose="020B0604020202020204" pitchFamily="34" charset="0"/>
              </a:rPr>
              <a:t>	T (pT)	magnetoencephalogram</a:t>
            </a:r>
            <a:r>
              <a:rPr kumimoji="0" lang="zh-CN" altLang="en-US" sz="1600">
                <a:latin typeface="Helvetica" panose="020B0604020202020204" pitchFamily="34" charset="0"/>
              </a:rPr>
              <a:t> （脑磁图）</a:t>
            </a:r>
            <a:endParaRPr kumimoji="0" lang="de-DE" altLang="zh-CN" sz="1600" baseline="30000">
              <a:latin typeface="Helvetica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de-DE" altLang="zh-CN" sz="1600">
                <a:latin typeface="Helvetica" panose="020B0604020202020204" pitchFamily="34" charset="0"/>
              </a:rPr>
              <a:t>10</a:t>
            </a:r>
            <a:r>
              <a:rPr kumimoji="0" lang="de-DE" altLang="zh-CN" sz="1600" baseline="30000">
                <a:latin typeface="Helvetica" panose="020B0604020202020204" pitchFamily="34" charset="0"/>
              </a:rPr>
              <a:t>-13 </a:t>
            </a:r>
            <a:r>
              <a:rPr kumimoji="0" lang="de-DE" altLang="zh-CN" sz="1600">
                <a:latin typeface="Helvetica" panose="020B0604020202020204" pitchFamily="34" charset="0"/>
              </a:rPr>
              <a:t>	T	evoked brain signals</a:t>
            </a:r>
            <a:r>
              <a:rPr kumimoji="0" lang="zh-CN" altLang="en-US" sz="1600">
                <a:latin typeface="Helvetica" panose="020B0604020202020204" pitchFamily="34" charset="0"/>
              </a:rPr>
              <a:t> （诱发脑信号）</a:t>
            </a:r>
            <a:endParaRPr kumimoji="0" lang="de-DE" altLang="zh-CN" sz="1600" baseline="30000">
              <a:latin typeface="Helvetica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de-DE" altLang="zh-CN" sz="1600">
                <a:latin typeface="Helvetica" panose="020B0604020202020204" pitchFamily="34" charset="0"/>
              </a:rPr>
              <a:t>10</a:t>
            </a:r>
            <a:r>
              <a:rPr kumimoji="0" lang="de-DE" altLang="zh-CN" sz="1600" baseline="30000">
                <a:latin typeface="Helvetica" panose="020B0604020202020204" pitchFamily="34" charset="0"/>
              </a:rPr>
              <a:t>-14 </a:t>
            </a:r>
            <a:r>
              <a:rPr kumimoji="0" lang="de-DE" altLang="zh-CN" sz="1600">
                <a:latin typeface="Helvetica" panose="020B0604020202020204" pitchFamily="34" charset="0"/>
              </a:rPr>
              <a:t>	T</a:t>
            </a:r>
            <a:endParaRPr kumimoji="0" lang="de-DE" altLang="zh-CN" sz="1600" baseline="30000">
              <a:latin typeface="Helvetica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de-DE" altLang="zh-CN" sz="1600">
                <a:latin typeface="Helvetica" panose="020B0604020202020204" pitchFamily="34" charset="0"/>
              </a:rPr>
              <a:t>10</a:t>
            </a:r>
            <a:r>
              <a:rPr kumimoji="0" lang="de-DE" altLang="zh-CN" sz="1600" baseline="30000">
                <a:latin typeface="Helvetica" panose="020B0604020202020204" pitchFamily="34" charset="0"/>
              </a:rPr>
              <a:t>-15 </a:t>
            </a:r>
            <a:r>
              <a:rPr kumimoji="0" lang="de-DE" altLang="zh-CN" sz="1600">
                <a:latin typeface="Helvetica" panose="020B0604020202020204" pitchFamily="34" charset="0"/>
              </a:rPr>
              <a:t>	T (fT)	</a:t>
            </a:r>
            <a:endParaRPr kumimoji="0" lang="de-DE" altLang="zh-CN" sz="1600" baseline="30000">
              <a:latin typeface="Helvetica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de-DE" altLang="zh-CN" sz="1600">
                <a:latin typeface="Helvetica" panose="020B0604020202020204" pitchFamily="34" charset="0"/>
              </a:rPr>
              <a:t>10</a:t>
            </a:r>
            <a:r>
              <a:rPr kumimoji="0" lang="de-DE" altLang="zh-CN" sz="1600" baseline="30000">
                <a:latin typeface="Helvetica" panose="020B0604020202020204" pitchFamily="34" charset="0"/>
              </a:rPr>
              <a:t>-16 </a:t>
            </a:r>
            <a:r>
              <a:rPr kumimoji="0" lang="de-DE" altLang="zh-CN" sz="1600">
                <a:latin typeface="Helvetica" panose="020B0604020202020204" pitchFamily="34" charset="0"/>
              </a:rPr>
              <a:t>	T	 best SQUID-magnetometers</a:t>
            </a:r>
            <a:r>
              <a:rPr kumimoji="0" lang="zh-CN" altLang="en-US" sz="1600">
                <a:latin typeface="Helvetica" panose="020B0604020202020204" pitchFamily="34" charset="0"/>
              </a:rPr>
              <a:t>（超导磁强计）</a:t>
            </a:r>
            <a:endParaRPr kumimoji="0" lang="de-DE" altLang="zh-CN" sz="1600" baseline="30000">
              <a:latin typeface="Helvetica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de-DE" altLang="zh-CN" sz="1600">
                <a:latin typeface="Helvetica" panose="020B0604020202020204" pitchFamily="34" charset="0"/>
              </a:rPr>
              <a:t>10</a:t>
            </a:r>
            <a:r>
              <a:rPr kumimoji="0" lang="de-DE" altLang="zh-CN" sz="1600" baseline="30000">
                <a:latin typeface="Helvetica" panose="020B0604020202020204" pitchFamily="34" charset="0"/>
              </a:rPr>
              <a:t>-17 </a:t>
            </a:r>
            <a:r>
              <a:rPr kumimoji="0" lang="de-DE" altLang="zh-CN" sz="1600">
                <a:latin typeface="Helvetica" panose="020B0604020202020204" pitchFamily="34" charset="0"/>
              </a:rPr>
              <a:t>	T</a:t>
            </a:r>
            <a:endParaRPr kumimoji="0" lang="de-DE" altLang="zh-CN" sz="1600" baseline="30000">
              <a:latin typeface="Helvetica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de-DE" altLang="zh-CN" sz="1600">
                <a:latin typeface="Helvetica" panose="020B0604020202020204" pitchFamily="34" charset="0"/>
              </a:rPr>
              <a:t>10</a:t>
            </a:r>
            <a:r>
              <a:rPr kumimoji="0" lang="de-DE" altLang="zh-CN" sz="1600" baseline="30000">
                <a:latin typeface="Helvetica" panose="020B0604020202020204" pitchFamily="34" charset="0"/>
              </a:rPr>
              <a:t>-18 </a:t>
            </a:r>
            <a:r>
              <a:rPr kumimoji="0" lang="de-DE" altLang="zh-CN" sz="1600">
                <a:latin typeface="Helvetica" panose="020B0604020202020204" pitchFamily="34" charset="0"/>
              </a:rPr>
              <a:t>	T (aT)</a:t>
            </a:r>
          </a:p>
        </p:txBody>
      </p:sp>
      <p:pic>
        <p:nvPicPr>
          <p:cNvPr id="22532" name="Picture 4" descr="Wagenrad.jpg                                                   0000F038Macintosh HD                   ABA78158:">
            <a:extLst>
              <a:ext uri="{FF2B5EF4-FFF2-40B4-BE49-F238E27FC236}">
                <a16:creationId xmlns:a16="http://schemas.microsoft.com/office/drawing/2014/main" id="{48DFD7E8-4A1E-41EF-808F-C4F88878A105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0650" y="5157788"/>
            <a:ext cx="1060450" cy="1300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3" name="Picture 5" descr="UKE-Erik/Bettina-vonTüre.jpg                                   0000F038Macintosh HD                   ABA78158:">
            <a:extLst>
              <a:ext uri="{FF2B5EF4-FFF2-40B4-BE49-F238E27FC236}">
                <a16:creationId xmlns:a16="http://schemas.microsoft.com/office/drawing/2014/main" id="{27370B2A-D7FC-43D0-9020-DFF5F9B67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9925" y="3357563"/>
            <a:ext cx="1771650" cy="1439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34" name="AutoShape 2" descr="http://img4.imgtn.bdimg.com/it/u=2090732191,2761180291&amp;fm=21&amp;gp=0.jpg">
            <a:extLst>
              <a:ext uri="{FF2B5EF4-FFF2-40B4-BE49-F238E27FC236}">
                <a16:creationId xmlns:a16="http://schemas.microsoft.com/office/drawing/2014/main" id="{FBB8735E-AA6B-4113-86C8-0736F856B49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19075" y="-182563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endParaRPr kumimoji="0" lang="zh-CN" altLang="en-US" sz="200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22535" name="AutoShape 4" descr="http://img4.imgtn.bdimg.com/it/u=2090732191,2761180291&amp;fm=21&amp;gp=0.jpg">
            <a:extLst>
              <a:ext uri="{FF2B5EF4-FFF2-40B4-BE49-F238E27FC236}">
                <a16:creationId xmlns:a16="http://schemas.microsoft.com/office/drawing/2014/main" id="{9EE5CFC9-920B-483C-9223-319905C7E87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19075" y="-182563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endParaRPr kumimoji="0" lang="zh-CN" altLang="en-US" sz="200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22536" name="AutoShape 6" descr="http://img4.imgtn.bdimg.com/it/u=2090732191,2761180291&amp;fm=21&amp;gp=0.jpg">
            <a:extLst>
              <a:ext uri="{FF2B5EF4-FFF2-40B4-BE49-F238E27FC236}">
                <a16:creationId xmlns:a16="http://schemas.microsoft.com/office/drawing/2014/main" id="{4910082D-3BC3-49E5-998F-29E6E4D75B2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19075" y="-182563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endParaRPr kumimoji="0" lang="zh-CN" altLang="en-US" sz="2000">
              <a:latin typeface="楷体_GB2312" pitchFamily="49" charset="-122"/>
              <a:ea typeface="楷体_GB2312" pitchFamily="49" charset="-122"/>
            </a:endParaRPr>
          </a:p>
        </p:txBody>
      </p:sp>
      <p:pic>
        <p:nvPicPr>
          <p:cNvPr id="22537" name="Picture 8" descr="发现巨型磁星挑战“黑洞理论”">
            <a:extLst>
              <a:ext uri="{FF2B5EF4-FFF2-40B4-BE49-F238E27FC236}">
                <a16:creationId xmlns:a16="http://schemas.microsoft.com/office/drawing/2014/main" id="{68C0004C-8A8D-47DC-B4FF-5340032449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588" y="1125538"/>
            <a:ext cx="2139950" cy="151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2">
            <a:extLst>
              <a:ext uri="{FF2B5EF4-FFF2-40B4-BE49-F238E27FC236}">
                <a16:creationId xmlns:a16="http://schemas.microsoft.com/office/drawing/2014/main" id="{C62CFA8F-D9B9-44CD-AF95-C35C8FF2854A}"/>
              </a:ext>
            </a:extLst>
          </p:cNvPr>
          <p:cNvSpPr txBox="1">
            <a:spLocks noChangeArrowheads="1"/>
          </p:cNvSpPr>
          <p:nvPr/>
        </p:nvSpPr>
        <p:spPr>
          <a:xfrm>
            <a:off x="500063" y="142875"/>
            <a:ext cx="8372475" cy="769938"/>
          </a:xfrm>
          <a:prstGeom prst="rect">
            <a:avLst/>
          </a:prstGeom>
        </p:spPr>
        <p:txBody>
          <a:bodyPr/>
          <a:lstStyle/>
          <a:p>
            <a:pPr eaLnBrk="1" hangingPunct="1">
              <a:defRPr/>
            </a:pPr>
            <a:r>
              <a:rPr kumimoji="1" lang="en-US" altLang="zh-CN" sz="4000" b="1" kern="0" dirty="0">
                <a:solidFill>
                  <a:srgbClr val="C00000"/>
                </a:solidFill>
                <a:latin typeface="+mj-lt"/>
                <a:ea typeface="+mj-ea"/>
                <a:cs typeface="Times New Roman" pitchFamily="18" charset="0"/>
              </a:rPr>
              <a:t>0 </a:t>
            </a:r>
            <a:r>
              <a:rPr kumimoji="1" lang="zh-CN" altLang="en-US" sz="4000" b="1" kern="0" dirty="0">
                <a:solidFill>
                  <a:srgbClr val="C00000"/>
                </a:solidFill>
                <a:latin typeface="+mj-lt"/>
                <a:ea typeface="+mj-ea"/>
                <a:cs typeface="Times New Roman" pitchFamily="18" charset="0"/>
              </a:rPr>
              <a:t>概述（续）  </a:t>
            </a:r>
            <a:r>
              <a:rPr kumimoji="1" lang="zh-CN" altLang="en-US" sz="2400" b="1" kern="0" dirty="0">
                <a:solidFill>
                  <a:srgbClr val="0000FF"/>
                </a:solidFill>
                <a:latin typeface="+mj-lt"/>
                <a:ea typeface="+mj-ea"/>
                <a:cs typeface="Times New Roman" pitchFamily="18" charset="0"/>
              </a:rPr>
              <a:t>磁场强度的单位 </a:t>
            </a:r>
            <a:r>
              <a:rPr kumimoji="1" lang="en-US" altLang="zh-CN" sz="2400" b="1" kern="0" dirty="0">
                <a:solidFill>
                  <a:srgbClr val="0000FF"/>
                </a:solidFill>
                <a:latin typeface="+mj-lt"/>
                <a:ea typeface="+mj-ea"/>
                <a:cs typeface="Times New Roman" pitchFamily="18" charset="0"/>
              </a:rPr>
              <a:t>T(</a:t>
            </a:r>
            <a:r>
              <a:rPr kumimoji="1" lang="zh-CN" altLang="en-US" sz="2400" b="1" kern="0" dirty="0">
                <a:solidFill>
                  <a:srgbClr val="0000FF"/>
                </a:solidFill>
                <a:latin typeface="+mj-lt"/>
                <a:ea typeface="+mj-ea"/>
                <a:cs typeface="Times New Roman" pitchFamily="18" charset="0"/>
              </a:rPr>
              <a:t>特斯拉</a:t>
            </a:r>
            <a:r>
              <a:rPr kumimoji="1" lang="en-US" altLang="zh-CN" sz="2400" b="1" kern="0" dirty="0">
                <a:solidFill>
                  <a:srgbClr val="0000FF"/>
                </a:solidFill>
                <a:latin typeface="+mj-lt"/>
                <a:ea typeface="+mj-ea"/>
                <a:cs typeface="Times New Roman" pitchFamily="18" charset="0"/>
              </a:rPr>
              <a:t>)</a:t>
            </a:r>
            <a:endParaRPr kumimoji="1" lang="zh-CN" altLang="en-US" sz="2400" kern="0" dirty="0">
              <a:solidFill>
                <a:srgbClr val="0000FF"/>
              </a:solidFill>
              <a:latin typeface="黑体" pitchFamily="2" charset="-122"/>
              <a:ea typeface="黑体" pitchFamily="2" charset="-122"/>
              <a:cs typeface="+mj-cs"/>
            </a:endParaRPr>
          </a:p>
        </p:txBody>
      </p:sp>
    </p:spTree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4">
            <a:extLst>
              <a:ext uri="{FF2B5EF4-FFF2-40B4-BE49-F238E27FC236}">
                <a16:creationId xmlns:a16="http://schemas.microsoft.com/office/drawing/2014/main" id="{B491FF71-2431-4523-B51C-328BE24241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1125538"/>
            <a:ext cx="8137525" cy="411797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>
              <a:lnSpc>
                <a:spcPct val="120000"/>
              </a:lnSpc>
              <a:defRPr/>
            </a:pPr>
            <a:r>
              <a:rPr lang="zh-CN" altLang="en-US" sz="3600" b="1" dirty="0">
                <a:solidFill>
                  <a:schemeClr val="tx2"/>
                </a:solidFill>
                <a:latin typeface="Times New Roman" pitchFamily="18" charset="0"/>
              </a:rPr>
              <a:t>磁传感器的分类</a:t>
            </a:r>
          </a:p>
          <a:p>
            <a:pPr marL="342900" indent="-342900" eaLnBrk="1" hangingPunct="1">
              <a:lnSpc>
                <a:spcPct val="110000"/>
              </a:lnSpc>
              <a:spcBef>
                <a:spcPts val="1200"/>
              </a:spcBef>
              <a:buClr>
                <a:srgbClr val="FF3300"/>
              </a:buClr>
              <a:buSzPct val="70000"/>
              <a:buFont typeface="Wingdings" pitchFamily="2" charset="2"/>
              <a:buChar char="n"/>
              <a:defRPr/>
            </a:pPr>
            <a:r>
              <a:rPr kumimoji="1" lang="zh-CN" altLang="en-US" sz="2400" b="1" dirty="0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黑体" pitchFamily="2" charset="-122"/>
                <a:sym typeface="Symbol" pitchFamily="18" charset="2"/>
              </a:rPr>
              <a:t>磁电感应式传感器（线圈</a:t>
            </a:r>
            <a:r>
              <a:rPr kumimoji="1" lang="en-US" altLang="zh-CN" sz="2400" b="1" dirty="0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黑体" pitchFamily="2" charset="-122"/>
                <a:sym typeface="Symbol" pitchFamily="18" charset="2"/>
              </a:rPr>
              <a:t>  </a:t>
            </a:r>
            <a:r>
              <a:rPr kumimoji="1" lang="de-DE" altLang="zh-CN" sz="2400" b="1" dirty="0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黑体" pitchFamily="2" charset="-122"/>
                <a:sym typeface="Symbol" pitchFamily="18" charset="2"/>
              </a:rPr>
              <a:t>Induction coils</a:t>
            </a:r>
            <a:r>
              <a:rPr kumimoji="1" lang="zh-CN" altLang="en-US" sz="2400" b="1" dirty="0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黑体" pitchFamily="2" charset="-122"/>
                <a:sym typeface="Symbol" pitchFamily="18" charset="2"/>
              </a:rPr>
              <a:t>）</a:t>
            </a:r>
            <a:endParaRPr kumimoji="1" lang="en-US" altLang="zh-CN" sz="2400" b="1" dirty="0">
              <a:solidFill>
                <a:srgbClr val="000066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  <a:ea typeface="黑体" pitchFamily="2" charset="-122"/>
              <a:sym typeface="Symbol" pitchFamily="18" charset="2"/>
            </a:endParaRPr>
          </a:p>
          <a:p>
            <a:pPr marL="342900" indent="-342900" eaLnBrk="1" hangingPunct="1">
              <a:lnSpc>
                <a:spcPct val="110000"/>
              </a:lnSpc>
              <a:spcBef>
                <a:spcPts val="1200"/>
              </a:spcBef>
              <a:buClr>
                <a:srgbClr val="FF3300"/>
              </a:buClr>
              <a:buSzPct val="70000"/>
              <a:buFont typeface="Wingdings" pitchFamily="2" charset="2"/>
              <a:buChar char="n"/>
              <a:defRPr/>
            </a:pPr>
            <a:r>
              <a:rPr kumimoji="1" lang="zh-CN" altLang="en-US" sz="2400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黑体" pitchFamily="2" charset="-122"/>
                <a:sym typeface="Symbol" pitchFamily="18" charset="2"/>
              </a:rPr>
              <a:t>霍尔传感器 </a:t>
            </a:r>
            <a:r>
              <a:rPr kumimoji="1" lang="de-DE" altLang="zh-CN" sz="2400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黑体" pitchFamily="2" charset="-122"/>
                <a:sym typeface="Symbol" pitchFamily="18" charset="2"/>
              </a:rPr>
              <a:t>Hall-sensors</a:t>
            </a:r>
            <a:r>
              <a:rPr kumimoji="1" lang="de-DE" altLang="zh-CN" sz="2400" b="1" dirty="0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黑体" pitchFamily="2" charset="-122"/>
                <a:sym typeface="Symbol" pitchFamily="18" charset="2"/>
              </a:rPr>
              <a:t>	</a:t>
            </a:r>
            <a:endParaRPr kumimoji="1" lang="en-US" altLang="zh-CN" sz="2400" b="1" dirty="0">
              <a:solidFill>
                <a:srgbClr val="000066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  <a:ea typeface="黑体" pitchFamily="2" charset="-122"/>
              <a:sym typeface="Symbol" pitchFamily="18" charset="2"/>
            </a:endParaRPr>
          </a:p>
          <a:p>
            <a:pPr marL="342900" indent="-342900" eaLnBrk="1" hangingPunct="1">
              <a:lnSpc>
                <a:spcPct val="110000"/>
              </a:lnSpc>
              <a:spcBef>
                <a:spcPts val="1200"/>
              </a:spcBef>
              <a:buClr>
                <a:srgbClr val="FF3300"/>
              </a:buClr>
              <a:buSzPct val="70000"/>
              <a:buFont typeface="Wingdings" pitchFamily="2" charset="2"/>
              <a:buChar char="n"/>
              <a:defRPr/>
            </a:pPr>
            <a:r>
              <a:rPr kumimoji="1" lang="zh-CN" altLang="en-US" sz="2400" b="1" dirty="0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黑体" pitchFamily="2" charset="-122"/>
                <a:sym typeface="Symbol" pitchFamily="18" charset="2"/>
              </a:rPr>
              <a:t>巨磁阻传感器 </a:t>
            </a:r>
            <a:r>
              <a:rPr kumimoji="1" lang="en-US" altLang="zh-CN" sz="2400" b="1" dirty="0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黑体" pitchFamily="2" charset="-122"/>
                <a:sym typeface="Symbol" pitchFamily="18" charset="2"/>
              </a:rPr>
              <a:t>Giant </a:t>
            </a:r>
            <a:r>
              <a:rPr kumimoji="1" lang="de-DE" altLang="zh-CN" sz="2400" b="1" dirty="0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黑体" pitchFamily="2" charset="-122"/>
                <a:sym typeface="Symbol" pitchFamily="18" charset="2"/>
              </a:rPr>
              <a:t>MagnetoResistive sensors</a:t>
            </a:r>
            <a:endParaRPr kumimoji="1" lang="en-US" altLang="zh-CN" sz="2400" b="1" dirty="0">
              <a:solidFill>
                <a:srgbClr val="000066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  <a:ea typeface="黑体" pitchFamily="2" charset="-122"/>
              <a:sym typeface="Symbol" pitchFamily="18" charset="2"/>
            </a:endParaRPr>
          </a:p>
          <a:p>
            <a:pPr marL="342900" indent="-342900" eaLnBrk="1" hangingPunct="1">
              <a:lnSpc>
                <a:spcPct val="110000"/>
              </a:lnSpc>
              <a:spcBef>
                <a:spcPts val="1200"/>
              </a:spcBef>
              <a:buClr>
                <a:srgbClr val="FF3300"/>
              </a:buClr>
              <a:buSzPct val="70000"/>
              <a:buFont typeface="Wingdings" pitchFamily="2" charset="2"/>
              <a:buChar char="n"/>
              <a:defRPr/>
            </a:pPr>
            <a:r>
              <a:rPr kumimoji="1" lang="zh-CN" altLang="en-US" sz="2400" b="1" dirty="0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黑体" pitchFamily="2" charset="-122"/>
                <a:sym typeface="Symbol" pitchFamily="18" charset="2"/>
              </a:rPr>
              <a:t>磁通门传感器 </a:t>
            </a:r>
            <a:r>
              <a:rPr kumimoji="1" lang="de-DE" altLang="zh-CN" sz="2400" b="1" dirty="0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黑体" pitchFamily="2" charset="-122"/>
                <a:sym typeface="Symbol" pitchFamily="18" charset="2"/>
              </a:rPr>
              <a:t>Fluxgates</a:t>
            </a:r>
            <a:endParaRPr kumimoji="1" lang="en-US" altLang="zh-CN" sz="2400" b="1" dirty="0">
              <a:solidFill>
                <a:srgbClr val="000066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  <a:ea typeface="黑体" pitchFamily="2" charset="-122"/>
              <a:sym typeface="Symbol" pitchFamily="18" charset="2"/>
            </a:endParaRPr>
          </a:p>
          <a:p>
            <a:pPr marL="342900" indent="-342900" eaLnBrk="1" hangingPunct="1">
              <a:lnSpc>
                <a:spcPct val="110000"/>
              </a:lnSpc>
              <a:spcBef>
                <a:spcPts val="1200"/>
              </a:spcBef>
              <a:buClr>
                <a:srgbClr val="FF3300"/>
              </a:buClr>
              <a:buSzPct val="70000"/>
              <a:buFont typeface="Wingdings" pitchFamily="2" charset="2"/>
              <a:buChar char="n"/>
              <a:defRPr/>
            </a:pPr>
            <a:r>
              <a:rPr kumimoji="1" lang="zh-CN" altLang="en-US" sz="2400" b="1" dirty="0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黑体" pitchFamily="2" charset="-122"/>
                <a:sym typeface="Symbol" pitchFamily="18" charset="2"/>
              </a:rPr>
              <a:t>超导量子干涉器 </a:t>
            </a:r>
            <a:r>
              <a:rPr kumimoji="1" lang="de-DE" altLang="zh-CN" sz="2400" b="1" dirty="0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黑体" pitchFamily="2" charset="-122"/>
                <a:sym typeface="Symbol" pitchFamily="18" charset="2"/>
              </a:rPr>
              <a:t>SQUIDs</a:t>
            </a:r>
            <a:endParaRPr kumimoji="1" lang="en-US" altLang="zh-CN" sz="2400" b="1" dirty="0">
              <a:solidFill>
                <a:srgbClr val="000066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  <a:ea typeface="黑体" pitchFamily="2" charset="-122"/>
              <a:sym typeface="Symbol" pitchFamily="18" charset="2"/>
            </a:endParaRPr>
          </a:p>
          <a:p>
            <a:pPr marL="342900" indent="-342900" eaLnBrk="1" hangingPunct="1">
              <a:lnSpc>
                <a:spcPct val="110000"/>
              </a:lnSpc>
              <a:spcBef>
                <a:spcPts val="1200"/>
              </a:spcBef>
              <a:buClr>
                <a:srgbClr val="FF3300"/>
              </a:buClr>
              <a:buSzPct val="70000"/>
              <a:buFont typeface="Wingdings" pitchFamily="2" charset="2"/>
              <a:buChar char="n"/>
              <a:defRPr/>
            </a:pPr>
            <a:r>
              <a:rPr kumimoji="1" lang="zh-CN" altLang="en-US" sz="2400" b="1" dirty="0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黑体" pitchFamily="2" charset="-122"/>
                <a:sym typeface="Symbol" pitchFamily="18" charset="2"/>
              </a:rPr>
              <a:t>其它磁效应，如磁致伸缩效应、磁弹性效应等。</a:t>
            </a:r>
            <a:endParaRPr kumimoji="1" lang="en-US" altLang="zh-CN" sz="2400" b="1" dirty="0">
              <a:solidFill>
                <a:srgbClr val="000066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  <a:ea typeface="黑体" pitchFamily="2" charset="-122"/>
              <a:sym typeface="Symbol" pitchFamily="18" charset="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E50630E-CBF2-439E-8B0E-C76AEF181DAA}"/>
              </a:ext>
            </a:extLst>
          </p:cNvPr>
          <p:cNvSpPr/>
          <p:nvPr/>
        </p:nvSpPr>
        <p:spPr>
          <a:xfrm>
            <a:off x="142875" y="1000125"/>
            <a:ext cx="8286750" cy="46038"/>
          </a:xfrm>
          <a:prstGeom prst="rect">
            <a:avLst/>
          </a:prstGeom>
          <a:gradFill flip="none" rotWithShape="1"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0964145D-B641-4C8C-9AC7-44AC782E0D0C}"/>
              </a:ext>
            </a:extLst>
          </p:cNvPr>
          <p:cNvSpPr txBox="1">
            <a:spLocks noChangeArrowheads="1"/>
          </p:cNvSpPr>
          <p:nvPr/>
        </p:nvSpPr>
        <p:spPr>
          <a:xfrm>
            <a:off x="500063" y="142875"/>
            <a:ext cx="4071937" cy="769938"/>
          </a:xfrm>
          <a:prstGeom prst="rect">
            <a:avLst/>
          </a:prstGeom>
        </p:spPr>
        <p:txBody>
          <a:bodyPr/>
          <a:lstStyle/>
          <a:p>
            <a:pPr eaLnBrk="1" hangingPunct="1">
              <a:defRPr/>
            </a:pPr>
            <a:r>
              <a:rPr kumimoji="1" lang="en-US" altLang="zh-CN" sz="4000" b="1" kern="0" dirty="0">
                <a:solidFill>
                  <a:srgbClr val="C00000"/>
                </a:solidFill>
                <a:latin typeface="+mj-lt"/>
                <a:ea typeface="+mj-ea"/>
                <a:cs typeface="Times New Roman" pitchFamily="18" charset="0"/>
              </a:rPr>
              <a:t>0 </a:t>
            </a:r>
            <a:r>
              <a:rPr kumimoji="1" lang="zh-CN" altLang="en-US" sz="4000" b="1" kern="0" dirty="0">
                <a:solidFill>
                  <a:srgbClr val="C00000"/>
                </a:solidFill>
                <a:latin typeface="+mj-lt"/>
                <a:ea typeface="+mj-ea"/>
                <a:cs typeface="Times New Roman" pitchFamily="18" charset="0"/>
              </a:rPr>
              <a:t>概述（续）</a:t>
            </a:r>
            <a:endParaRPr kumimoji="1" lang="zh-CN" altLang="en-US" sz="4000" kern="0" dirty="0">
              <a:solidFill>
                <a:srgbClr val="C00000"/>
              </a:solidFill>
              <a:latin typeface="黑体" pitchFamily="2" charset="-122"/>
              <a:ea typeface="黑体" pitchFamily="2" charset="-122"/>
              <a:cs typeface="+mj-cs"/>
            </a:endParaRPr>
          </a:p>
        </p:txBody>
      </p:sp>
    </p:spTree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578" name="Object 2">
            <a:extLst>
              <a:ext uri="{FF2B5EF4-FFF2-40B4-BE49-F238E27FC236}">
                <a16:creationId xmlns:a16="http://schemas.microsoft.com/office/drawing/2014/main" id="{28EAB724-DD75-4CA4-AC77-9A25818FA567}"/>
              </a:ext>
            </a:extLst>
          </p:cNvPr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16745325"/>
              </p:ext>
            </p:extLst>
          </p:nvPr>
        </p:nvGraphicFramePr>
        <p:xfrm>
          <a:off x="323850" y="3170238"/>
          <a:ext cx="4137629" cy="1082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03" name="公式" r:id="rId3" imgW="1497950" imgH="393529" progId="Equation.3">
                  <p:embed/>
                </p:oleObj>
              </mc:Choice>
              <mc:Fallback>
                <p:oleObj name="公式" r:id="rId3" imgW="1497950" imgH="393529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850" y="3170238"/>
                        <a:ext cx="4137629" cy="1082675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7" name="Rectangle 3">
            <a:extLst>
              <a:ext uri="{FF2B5EF4-FFF2-40B4-BE49-F238E27FC236}">
                <a16:creationId xmlns:a16="http://schemas.microsoft.com/office/drawing/2014/main" id="{63652873-73BA-418B-83DB-6892A3CCD2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850" y="1628775"/>
            <a:ext cx="7991475" cy="1127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lnSpc>
                <a:spcPct val="120000"/>
              </a:lnSpc>
              <a:defRPr/>
            </a:pPr>
            <a:r>
              <a:rPr lang="zh-CN" altLang="en-US" sz="2800" dirty="0">
                <a:solidFill>
                  <a:schemeClr val="accent2">
                    <a:lumMod val="50000"/>
                  </a:schemeClr>
                </a:solidFill>
              </a:rPr>
              <a:t>英国</a:t>
            </a:r>
            <a:r>
              <a:rPr lang="en-US" altLang="zh-CN" sz="2800" dirty="0">
                <a:solidFill>
                  <a:schemeClr val="accent2">
                    <a:lumMod val="50000"/>
                  </a:schemeClr>
                </a:solidFill>
              </a:rPr>
              <a:t>Michael Faraday</a:t>
            </a:r>
            <a:r>
              <a:rPr lang="zh-CN" altLang="en-US" sz="2800" dirty="0">
                <a:solidFill>
                  <a:schemeClr val="accent2">
                    <a:lumMod val="50000"/>
                  </a:schemeClr>
                </a:solidFill>
              </a:rPr>
              <a:t>发现的电磁学中最基本的效应之一</a:t>
            </a:r>
            <a:r>
              <a:rPr lang="en-US" altLang="zh-CN" sz="2800" dirty="0">
                <a:solidFill>
                  <a:schemeClr val="accent2">
                    <a:lumMod val="50000"/>
                  </a:schemeClr>
                </a:solidFill>
              </a:rPr>
              <a:t>:</a:t>
            </a:r>
            <a:r>
              <a:rPr lang="zh-CN" altLang="en-US" sz="2800" dirty="0">
                <a:solidFill>
                  <a:schemeClr val="accent2">
                    <a:lumMod val="50000"/>
                  </a:schemeClr>
                </a:solidFill>
              </a:rPr>
              <a:t>电磁感应现象</a:t>
            </a:r>
          </a:p>
        </p:txBody>
      </p:sp>
      <p:pic>
        <p:nvPicPr>
          <p:cNvPr id="24580" name="Picture 4" descr="basic_coil">
            <a:extLst>
              <a:ext uri="{FF2B5EF4-FFF2-40B4-BE49-F238E27FC236}">
                <a16:creationId xmlns:a16="http://schemas.microsoft.com/office/drawing/2014/main" id="{45038DEE-746F-49F7-B52B-8F18B50121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538" y="2276475"/>
            <a:ext cx="3810000" cy="285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9" name="Rectangle 5">
            <a:extLst>
              <a:ext uri="{FF2B5EF4-FFF2-40B4-BE49-F238E27FC236}">
                <a16:creationId xmlns:a16="http://schemas.microsoft.com/office/drawing/2014/main" id="{6D4E2DEC-14BB-4F78-A455-CADAD27B95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850" y="5013325"/>
            <a:ext cx="7920038" cy="1125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lnSpc>
                <a:spcPct val="120000"/>
              </a:lnSpc>
              <a:defRPr/>
            </a:pPr>
            <a:r>
              <a:rPr lang="zh-CN" altLang="en-US" sz="2800" dirty="0">
                <a:solidFill>
                  <a:schemeClr val="accent2">
                    <a:lumMod val="50000"/>
                  </a:schemeClr>
                </a:solidFill>
              </a:rPr>
              <a:t>磁通变化率与磁场强度、磁路磁阻、线圈与磁场相对运动的速度有关。</a:t>
            </a:r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B6C17AD7-60D0-4BE2-9C0E-7A22F8AFD8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850" y="1052513"/>
            <a:ext cx="7246938" cy="1057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lnSpc>
                <a:spcPct val="120000"/>
              </a:lnSpc>
              <a:defRPr/>
            </a:pPr>
            <a:r>
              <a:rPr kumimoji="1" lang="zh-CN" altLang="en-US" sz="2800" b="1" dirty="0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黑体" pitchFamily="2" charset="-122"/>
                <a:sym typeface="Symbol" pitchFamily="18" charset="2"/>
              </a:rPr>
              <a:t>磁电感应式传感器（线圈</a:t>
            </a:r>
            <a:r>
              <a:rPr kumimoji="1" lang="en-US" altLang="zh-CN" sz="2800" b="1" dirty="0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黑体" pitchFamily="2" charset="-122"/>
                <a:sym typeface="Symbol" pitchFamily="18" charset="2"/>
              </a:rPr>
              <a:t>  </a:t>
            </a:r>
            <a:r>
              <a:rPr kumimoji="1" lang="de-DE" altLang="zh-CN" sz="2800" b="1" dirty="0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黑体" pitchFamily="2" charset="-122"/>
                <a:sym typeface="Symbol" pitchFamily="18" charset="2"/>
              </a:rPr>
              <a:t>Induction coils</a:t>
            </a:r>
            <a:r>
              <a:rPr kumimoji="1" lang="zh-CN" altLang="en-US" sz="2800" b="1" dirty="0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黑体" pitchFamily="2" charset="-122"/>
                <a:sym typeface="Symbol" pitchFamily="18" charset="2"/>
              </a:rPr>
              <a:t>）</a:t>
            </a:r>
            <a:endParaRPr kumimoji="1" lang="en-US" altLang="zh-CN" sz="2800" b="1" dirty="0">
              <a:solidFill>
                <a:srgbClr val="000066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  <a:ea typeface="黑体" pitchFamily="2" charset="-122"/>
              <a:sym typeface="Symbol" pitchFamily="18" charset="2"/>
            </a:endParaRPr>
          </a:p>
          <a:p>
            <a:pPr eaLnBrk="1" hangingPunct="1">
              <a:lnSpc>
                <a:spcPct val="120000"/>
              </a:lnSpc>
              <a:defRPr/>
            </a:pPr>
            <a:endParaRPr lang="zh-CN" altLang="en-US" sz="2800" b="1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D0F9251-8FE4-42BD-A023-D8246B6FC01F}"/>
              </a:ext>
            </a:extLst>
          </p:cNvPr>
          <p:cNvSpPr/>
          <p:nvPr/>
        </p:nvSpPr>
        <p:spPr>
          <a:xfrm>
            <a:off x="142875" y="1000125"/>
            <a:ext cx="8286750" cy="46038"/>
          </a:xfrm>
          <a:prstGeom prst="rect">
            <a:avLst/>
          </a:prstGeom>
          <a:gradFill flip="none" rotWithShape="1"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C7C3FEA7-C17E-499C-B468-C1DCA801E855}"/>
              </a:ext>
            </a:extLst>
          </p:cNvPr>
          <p:cNvSpPr txBox="1">
            <a:spLocks noChangeArrowheads="1"/>
          </p:cNvSpPr>
          <p:nvPr/>
        </p:nvSpPr>
        <p:spPr>
          <a:xfrm>
            <a:off x="500063" y="142875"/>
            <a:ext cx="4071937" cy="769938"/>
          </a:xfrm>
          <a:prstGeom prst="rect">
            <a:avLst/>
          </a:prstGeom>
        </p:spPr>
        <p:txBody>
          <a:bodyPr/>
          <a:lstStyle/>
          <a:p>
            <a:pPr eaLnBrk="1" hangingPunct="1">
              <a:defRPr/>
            </a:pPr>
            <a:r>
              <a:rPr kumimoji="1" lang="en-US" altLang="zh-CN" sz="4000" b="1" kern="0" dirty="0">
                <a:solidFill>
                  <a:srgbClr val="C00000"/>
                </a:solidFill>
                <a:latin typeface="+mj-lt"/>
                <a:ea typeface="+mj-ea"/>
                <a:cs typeface="Times New Roman" pitchFamily="18" charset="0"/>
              </a:rPr>
              <a:t>0 </a:t>
            </a:r>
            <a:r>
              <a:rPr kumimoji="1" lang="zh-CN" altLang="en-US" sz="4000" b="1" kern="0" dirty="0">
                <a:solidFill>
                  <a:srgbClr val="C00000"/>
                </a:solidFill>
                <a:latin typeface="+mj-lt"/>
                <a:ea typeface="+mj-ea"/>
                <a:cs typeface="Times New Roman" pitchFamily="18" charset="0"/>
              </a:rPr>
              <a:t>概述（续）</a:t>
            </a:r>
            <a:endParaRPr kumimoji="1" lang="zh-CN" altLang="en-US" sz="4000" kern="0" dirty="0">
              <a:solidFill>
                <a:srgbClr val="C00000"/>
              </a:solidFill>
              <a:latin typeface="黑体" pitchFamily="2" charset="-122"/>
              <a:ea typeface="黑体" pitchFamily="2" charset="-122"/>
              <a:cs typeface="+mj-cs"/>
            </a:endParaRPr>
          </a:p>
        </p:txBody>
      </p:sp>
    </p:spTree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7">
            <a:extLst>
              <a:ext uri="{FF2B5EF4-FFF2-40B4-BE49-F238E27FC236}">
                <a16:creationId xmlns:a16="http://schemas.microsoft.com/office/drawing/2014/main" id="{CDEF6F10-3DB8-49AB-B7C1-614A97E8FE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288" y="981075"/>
            <a:ext cx="7904162" cy="244792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/>
          <a:lstStyle/>
          <a:p>
            <a:pPr marL="342900" indent="-342900">
              <a:lnSpc>
                <a:spcPct val="120000"/>
              </a:lnSpc>
              <a:buClr>
                <a:schemeClr val="accent1"/>
              </a:buClr>
              <a:defRPr/>
            </a:pPr>
            <a:r>
              <a:rPr kumimoji="1" lang="zh-CN" altLang="en-US" sz="2800" b="1" dirty="0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黑体" pitchFamily="2" charset="-122"/>
                <a:sym typeface="Symbol" pitchFamily="18" charset="2"/>
              </a:rPr>
              <a:t>霍尔传感器 </a:t>
            </a:r>
            <a:r>
              <a:rPr kumimoji="1" lang="de-DE" altLang="zh-CN" sz="2800" b="1" dirty="0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黑体" pitchFamily="2" charset="-122"/>
                <a:sym typeface="Symbol" pitchFamily="18" charset="2"/>
              </a:rPr>
              <a:t>Hall-sensors</a:t>
            </a:r>
            <a:endParaRPr kumimoji="1" lang="en-US" altLang="zh-CN" sz="2800" b="1" dirty="0">
              <a:solidFill>
                <a:srgbClr val="000066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  <a:ea typeface="黑体" pitchFamily="2" charset="-122"/>
              <a:sym typeface="Symbol" pitchFamily="18" charset="2"/>
            </a:endParaRPr>
          </a:p>
          <a:p>
            <a:pPr>
              <a:spcBef>
                <a:spcPts val="600"/>
              </a:spcBef>
              <a:buClr>
                <a:schemeClr val="accent1"/>
              </a:buClr>
              <a:defRPr/>
            </a:pPr>
            <a:r>
              <a:rPr lang="zh-CN" altLang="en-US" sz="2800" dirty="0">
                <a:solidFill>
                  <a:schemeClr val="accent2">
                    <a:lumMod val="50000"/>
                  </a:schemeClr>
                </a:solidFill>
              </a:rPr>
              <a:t>霍尔传感器利用某些半导体材料的霍尔效应原理制成的，即置于磁场中的</a:t>
            </a:r>
            <a:r>
              <a:rPr lang="zh-CN" altLang="en-US" sz="2800" dirty="0">
                <a:solidFill>
                  <a:srgbClr val="C00000"/>
                </a:solidFill>
              </a:rPr>
              <a:t>导体</a:t>
            </a:r>
            <a:r>
              <a:rPr lang="zh-CN" altLang="en-US" sz="2800" dirty="0">
                <a:solidFill>
                  <a:schemeClr val="accent2">
                    <a:lumMod val="50000"/>
                  </a:schemeClr>
                </a:solidFill>
              </a:rPr>
              <a:t>或</a:t>
            </a:r>
            <a:r>
              <a:rPr lang="zh-CN" altLang="en-US" sz="2800" dirty="0">
                <a:solidFill>
                  <a:srgbClr val="C00000"/>
                </a:solidFill>
              </a:rPr>
              <a:t>半导体</a:t>
            </a:r>
            <a:r>
              <a:rPr lang="zh-CN" altLang="en-US" sz="2800" dirty="0">
                <a:solidFill>
                  <a:schemeClr val="accent2">
                    <a:lumMod val="50000"/>
                  </a:schemeClr>
                </a:solidFill>
              </a:rPr>
              <a:t>中通入电流时，</a:t>
            </a:r>
            <a:r>
              <a:rPr lang="zh-CN" altLang="en-US" sz="2800" dirty="0">
                <a:solidFill>
                  <a:srgbClr val="0000FF"/>
                </a:solidFill>
              </a:rPr>
              <a:t>若电流与磁场垂直</a:t>
            </a:r>
            <a:r>
              <a:rPr lang="zh-CN" altLang="en-US" sz="2800" dirty="0">
                <a:solidFill>
                  <a:schemeClr val="accent2">
                    <a:lumMod val="50000"/>
                  </a:schemeClr>
                </a:solidFill>
              </a:rPr>
              <a:t>，则在</a:t>
            </a:r>
            <a:r>
              <a:rPr lang="zh-CN" altLang="en-US" sz="2800" dirty="0">
                <a:solidFill>
                  <a:schemeClr val="accent2">
                    <a:lumMod val="50000"/>
                  </a:schemeClr>
                </a:solidFill>
                <a:highlight>
                  <a:srgbClr val="FFFF00"/>
                </a:highlight>
              </a:rPr>
              <a:t>与磁场和电流都垂直的方向</a:t>
            </a:r>
            <a:r>
              <a:rPr lang="zh-CN" altLang="en-US" sz="2800" dirty="0">
                <a:solidFill>
                  <a:schemeClr val="accent2">
                    <a:lumMod val="50000"/>
                  </a:schemeClr>
                </a:solidFill>
              </a:rPr>
              <a:t>上出现一个电势差。</a:t>
            </a:r>
          </a:p>
        </p:txBody>
      </p:sp>
      <p:sp>
        <p:nvSpPr>
          <p:cNvPr id="25603" name="Rectangle 11">
            <a:extLst>
              <a:ext uri="{FF2B5EF4-FFF2-40B4-BE49-F238E27FC236}">
                <a16:creationId xmlns:a16="http://schemas.microsoft.com/office/drawing/2014/main" id="{D1F54164-44EE-4A78-A7C8-17B0F00E7A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27538" y="4797425"/>
            <a:ext cx="3744912" cy="142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kumimoji="0" lang="en-US" altLang="zh-CN" sz="2400" i="1">
                <a:latin typeface="楷体_GB2312" pitchFamily="49" charset="-122"/>
                <a:ea typeface="楷体_GB2312" pitchFamily="49" charset="-122"/>
              </a:rPr>
              <a:t>R</a:t>
            </a:r>
            <a:r>
              <a:rPr kumimoji="0" lang="en-US" altLang="zh-CN" sz="2400" i="1" baseline="-25000">
                <a:latin typeface="楷体_GB2312" pitchFamily="49" charset="-122"/>
                <a:ea typeface="楷体_GB2312" pitchFamily="49" charset="-122"/>
              </a:rPr>
              <a:t>H</a:t>
            </a:r>
            <a:r>
              <a:rPr kumimoji="0" lang="zh-CN" altLang="en-US" sz="2400">
                <a:latin typeface="楷体_GB2312" pitchFamily="49" charset="-122"/>
                <a:ea typeface="楷体_GB2312" pitchFamily="49" charset="-122"/>
              </a:rPr>
              <a:t>为霍尔系数，它反映材料霍尔效应的强弱，</a:t>
            </a:r>
            <a:r>
              <a:rPr kumimoji="0" lang="en-US" altLang="zh-CN" sz="2400" i="1">
                <a:latin typeface="楷体_GB2312" pitchFamily="49" charset="-122"/>
                <a:ea typeface="楷体_GB2312" pitchFamily="49" charset="-122"/>
              </a:rPr>
              <a:t>K</a:t>
            </a:r>
            <a:r>
              <a:rPr kumimoji="0" lang="en-US" altLang="zh-CN" sz="2400" i="1" baseline="-25000">
                <a:latin typeface="楷体_GB2312" pitchFamily="49" charset="-122"/>
                <a:ea typeface="楷体_GB2312" pitchFamily="49" charset="-122"/>
              </a:rPr>
              <a:t>H</a:t>
            </a:r>
            <a:r>
              <a:rPr kumimoji="0" lang="zh-CN" altLang="en-US" sz="2400">
                <a:latin typeface="楷体_GB2312" pitchFamily="49" charset="-122"/>
                <a:ea typeface="楷体_GB2312" pitchFamily="49" charset="-122"/>
              </a:rPr>
              <a:t>为霍尔灵敏度</a:t>
            </a:r>
          </a:p>
        </p:txBody>
      </p:sp>
      <p:graphicFrame>
        <p:nvGraphicFramePr>
          <p:cNvPr id="25604" name="Object 3">
            <a:extLst>
              <a:ext uri="{FF2B5EF4-FFF2-40B4-BE49-F238E27FC236}">
                <a16:creationId xmlns:a16="http://schemas.microsoft.com/office/drawing/2014/main" id="{EE0439C2-52AC-4860-864B-56A552FC0FF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859338" y="3429000"/>
          <a:ext cx="2214562" cy="1185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25" name="Formel" r:id="rId3" imgW="1092200" imgH="584200" progId="Equation.3">
                  <p:embed/>
                </p:oleObj>
              </mc:Choice>
              <mc:Fallback>
                <p:oleObj name="Formel" r:id="rId3" imgW="1092200" imgH="5842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59338" y="3429000"/>
                        <a:ext cx="2214562" cy="11858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5605" name="Picture 3" descr="044-2_HallGen.tif                                              0000BCCCMacintosh HD                   ABA78158:">
            <a:extLst>
              <a:ext uri="{FF2B5EF4-FFF2-40B4-BE49-F238E27FC236}">
                <a16:creationId xmlns:a16="http://schemas.microsoft.com/office/drawing/2014/main" id="{6A515FA6-8920-4A64-B4CB-AC775963A5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3644900"/>
            <a:ext cx="3322638" cy="2273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2">
            <a:extLst>
              <a:ext uri="{FF2B5EF4-FFF2-40B4-BE49-F238E27FC236}">
                <a16:creationId xmlns:a16="http://schemas.microsoft.com/office/drawing/2014/main" id="{65B7DA21-E357-433E-A530-F5D30F6FEB39}"/>
              </a:ext>
            </a:extLst>
          </p:cNvPr>
          <p:cNvSpPr txBox="1">
            <a:spLocks noChangeArrowheads="1"/>
          </p:cNvSpPr>
          <p:nvPr/>
        </p:nvSpPr>
        <p:spPr>
          <a:xfrm>
            <a:off x="500063" y="142875"/>
            <a:ext cx="4071937" cy="769938"/>
          </a:xfrm>
          <a:prstGeom prst="rect">
            <a:avLst/>
          </a:prstGeom>
        </p:spPr>
        <p:txBody>
          <a:bodyPr/>
          <a:lstStyle/>
          <a:p>
            <a:pPr eaLnBrk="1" hangingPunct="1">
              <a:defRPr/>
            </a:pPr>
            <a:r>
              <a:rPr kumimoji="1" lang="en-US" altLang="zh-CN" sz="4000" b="1" kern="0" dirty="0">
                <a:solidFill>
                  <a:srgbClr val="C00000"/>
                </a:solidFill>
                <a:latin typeface="+mj-lt"/>
                <a:ea typeface="+mj-ea"/>
                <a:cs typeface="Times New Roman" pitchFamily="18" charset="0"/>
              </a:rPr>
              <a:t>0 </a:t>
            </a:r>
            <a:r>
              <a:rPr kumimoji="1" lang="zh-CN" altLang="en-US" sz="4000" b="1" kern="0" dirty="0">
                <a:solidFill>
                  <a:srgbClr val="C00000"/>
                </a:solidFill>
                <a:latin typeface="+mj-lt"/>
                <a:ea typeface="+mj-ea"/>
                <a:cs typeface="Times New Roman" pitchFamily="18" charset="0"/>
              </a:rPr>
              <a:t>概述（续）</a:t>
            </a:r>
            <a:endParaRPr kumimoji="1" lang="zh-CN" altLang="en-US" sz="4000" kern="0" dirty="0">
              <a:solidFill>
                <a:srgbClr val="C00000"/>
              </a:solidFill>
              <a:latin typeface="黑体" pitchFamily="2" charset="-122"/>
              <a:ea typeface="黑体" pitchFamily="2" charset="-122"/>
              <a:cs typeface="+mj-cs"/>
            </a:endParaRPr>
          </a:p>
        </p:txBody>
      </p:sp>
    </p:spTree>
  </p:cSld>
  <p:clrMapOvr>
    <a:masterClrMapping/>
  </p:clrMapOvr>
  <p:transition/>
</p:sld>
</file>

<file path=ppt/theme/theme1.xml><?xml version="1.0" encoding="utf-8"?>
<a:theme xmlns:a="http://schemas.openxmlformats.org/drawingml/2006/main" name="默认设计模板">
  <a:themeElements>
    <a:clrScheme name="默认设计模板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默认设计模板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2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楷体_GB2312" pitchFamily="49" charset="-122"/>
            <a:ea typeface="楷体_GB2312" pitchFamily="49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2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楷体_GB2312" pitchFamily="49" charset="-122"/>
            <a:ea typeface="楷体_GB2312" pitchFamily="49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9276</TotalTime>
  <Words>3089</Words>
  <Application>Microsoft Office PowerPoint</Application>
  <PresentationFormat>全屏显示(4:3)</PresentationFormat>
  <Paragraphs>408</Paragraphs>
  <Slides>52</Slides>
  <Notes>7</Notes>
  <HiddenSlides>0</HiddenSlides>
  <MMClips>0</MMClips>
  <ScaleCrop>false</ScaleCrop>
  <HeadingPairs>
    <vt:vector size="8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5</vt:i4>
      </vt:variant>
      <vt:variant>
        <vt:lpstr>幻灯片标题</vt:lpstr>
      </vt:variant>
      <vt:variant>
        <vt:i4>52</vt:i4>
      </vt:variant>
    </vt:vector>
  </HeadingPairs>
  <TitlesOfParts>
    <vt:vector size="70" baseType="lpstr">
      <vt:lpstr>黑体</vt:lpstr>
      <vt:lpstr>华文琥珀</vt:lpstr>
      <vt:lpstr>楷体_GB2312</vt:lpstr>
      <vt:lpstr>宋体</vt:lpstr>
      <vt:lpstr>微软雅黑</vt:lpstr>
      <vt:lpstr>Arial</vt:lpstr>
      <vt:lpstr>Century Gothic</vt:lpstr>
      <vt:lpstr>Helvetica</vt:lpstr>
      <vt:lpstr>Symbol</vt:lpstr>
      <vt:lpstr>Tahoma</vt:lpstr>
      <vt:lpstr>Times New Roman</vt:lpstr>
      <vt:lpstr>Wingdings</vt:lpstr>
      <vt:lpstr>默认设计模板</vt:lpstr>
      <vt:lpstr>公式</vt:lpstr>
      <vt:lpstr>Formel</vt:lpstr>
      <vt:lpstr>Image</vt:lpstr>
      <vt:lpstr>Equation.3</vt:lpstr>
      <vt:lpstr>Equation</vt:lpstr>
      <vt:lpstr>PowerPoint 演示文稿</vt:lpstr>
      <vt:lpstr>本章主要内容</vt:lpstr>
      <vt:lpstr>0 概述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磁通门传感器 Fluxgates</vt:lpstr>
      <vt:lpstr>磁通门传感器 Fluxgates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chaos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phy</dc:creator>
  <cp:lastModifiedBy>Hong Zhang</cp:lastModifiedBy>
  <cp:revision>1472</cp:revision>
  <cp:lastPrinted>2016-10-24T14:14:20Z</cp:lastPrinted>
  <dcterms:created xsi:type="dcterms:W3CDTF">2002-09-26T10:39:57Z</dcterms:created>
  <dcterms:modified xsi:type="dcterms:W3CDTF">2024-10-12T03:59:09Z</dcterms:modified>
</cp:coreProperties>
</file>